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6" r:id="rId3"/>
    <p:sldId id="267" r:id="rId4"/>
    <p:sldId id="257" r:id="rId5"/>
    <p:sldId id="258" r:id="rId6"/>
    <p:sldId id="268" r:id="rId7"/>
    <p:sldId id="259" r:id="rId8"/>
    <p:sldId id="260" r:id="rId9"/>
    <p:sldId id="261" r:id="rId10"/>
    <p:sldId id="275" r:id="rId11"/>
    <p:sldId id="269" r:id="rId12"/>
    <p:sldId id="263" r:id="rId13"/>
    <p:sldId id="274" r:id="rId14"/>
    <p:sldId id="265" r:id="rId15"/>
    <p:sldId id="264" r:id="rId16"/>
    <p:sldId id="270" r:id="rId17"/>
    <p:sldId id="271" r:id="rId18"/>
    <p:sldId id="272" r:id="rId19"/>
    <p:sldId id="273" r:id="rId20"/>
    <p:sldId id="262" r:id="rId21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0"/>
          <p:cNvSpPr>
            <a:spLocks noGrp="1"/>
          </p:cNvSpPr>
          <p:nvPr>
            <p:ph type="ctrTitle"/>
          </p:nvPr>
        </p:nvSpPr>
        <p:spPr>
          <a:xfrm>
            <a:off x="722376" y="2688336"/>
            <a:ext cx="7772400" cy="3108960"/>
          </a:xfrm>
        </p:spPr>
        <p:txBody>
          <a:bodyPr anchor="t" anchorCtr="0">
            <a:noAutofit/>
          </a:bodyPr>
          <a:lstStyle>
            <a:lvl1pPr algn="ctr">
              <a:defRPr lang="en-US" sz="6200" b="1" cap="none" spc="0" dirty="0" smtClean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24" name="Rectangle 26"/>
          <p:cNvSpPr>
            <a:spLocks noGrp="1"/>
          </p:cNvSpPr>
          <p:nvPr>
            <p:ph type="subTitle" idx="1"/>
          </p:nvPr>
        </p:nvSpPr>
        <p:spPr>
          <a:xfrm>
            <a:off x="722376" y="1133856"/>
            <a:ext cx="7772400" cy="1508760"/>
          </a:xfrm>
        </p:spPr>
        <p:txBody>
          <a:bodyPr anchor="b">
            <a:normAutofit/>
          </a:bodyPr>
          <a:lstStyle>
            <a:lvl1pPr marL="0" indent="0" algn="ctr">
              <a:buNone/>
              <a:defRPr lang="en-US" sz="2200" b="0">
                <a:solidFill>
                  <a:schemeClr val="tx2">
                    <a:shade val="55000"/>
                  </a:schemeClr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18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9" name="Rectangle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25" name="Rectangle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lang="en-US" smtClean="0"/>
            </a:lvl1pPr>
          </a:lstStyle>
          <a:p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690563" y="491696"/>
            <a:ext cx="7762875" cy="5874608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777240" y="795996"/>
            <a:ext cx="7589520" cy="3112843"/>
          </a:xfrm>
        </p:spPr>
        <p:txBody>
          <a:bodyPr anchor="b">
            <a:normAutofit/>
          </a:bodyPr>
          <a:lstStyle>
            <a:lvl1pPr algn="ctr">
              <a:buNone/>
              <a:defRPr lang="en-US" sz="6200" b="1" cap="none" spc="0" dirty="0">
                <a:ln w="1905"/>
                <a:gradFill>
                  <a:gsLst>
                    <a:gs pos="0">
                      <a:schemeClr val="tx2">
                        <a:shade val="30000"/>
                        <a:satMod val="255000"/>
                      </a:schemeClr>
                    </a:gs>
                    <a:gs pos="58000">
                      <a:schemeClr val="tx2">
                        <a:tint val="90000"/>
                        <a:satMod val="300000"/>
                      </a:schemeClr>
                    </a:gs>
                    <a:gs pos="100000">
                      <a:schemeClr val="tx2">
                        <a:tint val="80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777240" y="3948552"/>
            <a:ext cx="7589520" cy="1509712"/>
          </a:xfrm>
        </p:spPr>
        <p:txBody>
          <a:bodyPr anchor="t">
            <a:normAutofit/>
          </a:bodyPr>
          <a:lstStyle>
            <a:lvl1pPr indent="0" algn="ctr">
              <a:buNone/>
              <a:defRPr lang="en-US" sz="2200" b="0" smtClean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/>
          </p:cNvSpPr>
          <p:nvPr>
            <p:ph type="dt" sz="half" idx="10"/>
          </p:nvPr>
        </p:nvSpPr>
        <p:spPr>
          <a:xfrm>
            <a:off x="762000" y="5958840"/>
            <a:ext cx="2133600" cy="365760"/>
          </a:xfrm>
        </p:spPr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ftr" sz="quarter" idx="11"/>
          </p:nvPr>
        </p:nvSpPr>
        <p:spPr>
          <a:xfrm>
            <a:off x="3124200" y="5958840"/>
            <a:ext cx="28956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12"/>
          </p:nvPr>
        </p:nvSpPr>
        <p:spPr>
          <a:xfrm>
            <a:off x="6248400" y="5958840"/>
            <a:ext cx="2133600" cy="365760"/>
          </a:xfrm>
        </p:spPr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965960" y="2785402"/>
            <a:ext cx="5760720" cy="914400"/>
          </a:xfrm>
        </p:spPr>
        <p:txBody>
          <a:bodyPr lIns="91440" rIns="91440" anchor="ctr">
            <a:noAutofit/>
          </a:bodyPr>
          <a:lstStyle>
            <a:lvl1pPr algn="ctr">
              <a:defRPr sz="35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1600200" y="547468"/>
            <a:ext cx="3383280" cy="639762"/>
          </a:xfrm>
          <a:prstGeom prst="roundRect">
            <a:avLst>
              <a:gd name="adj" fmla="val 6772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3"/>
          <p:cNvSpPr>
            <a:spLocks noGrp="1"/>
          </p:cNvSpPr>
          <p:nvPr>
            <p:ph sz="half" idx="2"/>
          </p:nvPr>
        </p:nvSpPr>
        <p:spPr>
          <a:xfrm>
            <a:off x="1600200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5128846" y="547468"/>
            <a:ext cx="3383280" cy="639762"/>
          </a:xfrm>
          <a:prstGeom prst="roundRect">
            <a:avLst>
              <a:gd name="adj" fmla="val 5673"/>
            </a:avLst>
          </a:prstGeom>
          <a:solidFill>
            <a:schemeClr val="bg1">
              <a:alpha val="55000"/>
            </a:schemeClr>
          </a:solidFill>
          <a:ln w="12700">
            <a:solidFill>
              <a:schemeClr val="bg1"/>
            </a:solidFill>
          </a:ln>
        </p:spPr>
        <p:txBody>
          <a:bodyPr lIns="91440" tIns="91440" rIns="91440" bIns="91440" anchor="ctr">
            <a:noAutofit/>
          </a:bodyPr>
          <a:lstStyle>
            <a:lvl1pPr marL="0" indent="0" algn="l">
              <a:buNone/>
              <a:defRPr sz="1600" b="1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Rectangle 5"/>
          <p:cNvSpPr>
            <a:spLocks noGrp="1"/>
          </p:cNvSpPr>
          <p:nvPr>
            <p:ph sz="quarter" idx="4"/>
          </p:nvPr>
        </p:nvSpPr>
        <p:spPr>
          <a:xfrm>
            <a:off x="5128846" y="1322362"/>
            <a:ext cx="3383280" cy="4800600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7" name="Rectangl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8" name="Rectangl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Rectangle 8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lang="en-US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3" name="Rectangl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title"/>
          </p:nvPr>
        </p:nvSpPr>
        <p:spPr>
          <a:xfrm rot="16200000">
            <a:off x="-1828801" y="2888565"/>
            <a:ext cx="5486400" cy="914400"/>
          </a:xfrm>
        </p:spPr>
        <p:txBody>
          <a:bodyPr anchor="b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l">
              <a:defRPr sz="28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Rectangle 2"/>
          <p:cNvSpPr>
            <a:spLocks noGrp="1"/>
          </p:cNvSpPr>
          <p:nvPr>
            <p:ph idx="1"/>
          </p:nvPr>
        </p:nvSpPr>
        <p:spPr>
          <a:xfrm>
            <a:off x="2590800" y="602566"/>
            <a:ext cx="5943600" cy="5486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Rectangle 3"/>
          <p:cNvSpPr>
            <a:spLocks noGrp="1"/>
          </p:cNvSpPr>
          <p:nvPr>
            <p:ph type="body" sz="half" idx="2"/>
          </p:nvPr>
        </p:nvSpPr>
        <p:spPr>
          <a:xfrm rot="16200000">
            <a:off x="-859303" y="2888566"/>
            <a:ext cx="5486400" cy="914400"/>
          </a:xfrm>
        </p:spPr>
        <p:txBody>
          <a:bodyPr lIns="91440" rIns="91440"/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6" name="Rectangl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12"/>
          </p:nvPr>
        </p:nvSpPr>
        <p:spPr>
          <a:xfrm>
            <a:off x="6553200" y="6214404"/>
            <a:ext cx="2133600" cy="365760"/>
          </a:xfrm>
        </p:spPr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740812" y="794822"/>
            <a:ext cx="3960051" cy="5294376"/>
          </a:xfrm>
          <a:prstGeom prst="roundRect">
            <a:avLst>
              <a:gd name="adj" fmla="val 3541"/>
            </a:avLst>
          </a:prstGeom>
          <a:solidFill>
            <a:srgbClr val="FFFFFF">
              <a:alpha val="40000"/>
            </a:srgbClr>
          </a:solidFill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5277728" y="3501743"/>
            <a:ext cx="3200400" cy="1143000"/>
          </a:xfrm>
        </p:spPr>
        <p:txBody>
          <a:bodyPr anchor="t">
            <a:no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>
            <a:lvl1pPr algn="ctr">
              <a:buNone/>
              <a:defRPr sz="2600" b="1">
                <a:solidFill>
                  <a:schemeClr val="tx2"/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Rectangle 3"/>
          <p:cNvSpPr>
            <a:spLocks noGrp="1"/>
          </p:cNvSpPr>
          <p:nvPr>
            <p:ph type="pic" idx="1"/>
          </p:nvPr>
        </p:nvSpPr>
        <p:spPr>
          <a:xfrm>
            <a:off x="527537" y="821202"/>
            <a:ext cx="4550899" cy="5215597"/>
          </a:xfrm>
          <a:prstGeom prst="roundRect">
            <a:avLst>
              <a:gd name="adj" fmla="val 622"/>
            </a:avLst>
          </a:prstGeom>
          <a:solidFill>
            <a:schemeClr val="bg1">
              <a:lumMod val="85000"/>
            </a:schemeClr>
          </a:solidFill>
          <a:ln w="101600">
            <a:solidFill>
              <a:srgbClr val="FFFFFF"/>
            </a:solidFill>
            <a:miter lim="800000"/>
          </a:ln>
          <a:effectLst>
            <a:outerShdw blurRad="65000" dist="25000" dir="5400000" algn="t" rotWithShape="0">
              <a:schemeClr val="bg2">
                <a:shade val="30000"/>
                <a:satMod val="250000"/>
                <a:alpha val="85000"/>
              </a:schemeClr>
            </a:outerShdw>
          </a:effectLst>
          <a:scene3d>
            <a:camera prst="orthographicFront"/>
            <a:lightRig rig="soft" dir="t">
              <a:rot lat="0" lon="0" rev="20100000"/>
            </a:lightRig>
          </a:scene3d>
          <a:sp3d contourW="3810">
            <a:bevelT w="95250" h="25400"/>
            <a:contourClr>
              <a:schemeClr val="bg2">
                <a:shade val="45000"/>
                <a:satMod val="145000"/>
              </a:schemeClr>
            </a:contourClr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/>
          <a:lstStyle>
            <a:lvl1pPr>
              <a:buNone/>
              <a:defRPr sz="3200">
                <a:solidFill>
                  <a:schemeClr val="tx1"/>
                </a:solidFill>
              </a:defRPr>
            </a:lvl1pPr>
          </a:lstStyle>
          <a:p>
            <a:r>
              <a:rPr lang="it-IT" sz="2000" smtClean="0"/>
              <a:t>Fare clic sull'icona per inserire un'immagine</a:t>
            </a:r>
            <a:endParaRPr lang="en-US" sz="2000" dirty="0"/>
          </a:p>
        </p:txBody>
      </p:sp>
      <p:sp>
        <p:nvSpPr>
          <p:cNvPr id="4" name="Rectangle 4"/>
          <p:cNvSpPr>
            <a:spLocks noGrp="1"/>
          </p:cNvSpPr>
          <p:nvPr>
            <p:ph type="body" sz="half" idx="2"/>
          </p:nvPr>
        </p:nvSpPr>
        <p:spPr>
          <a:xfrm>
            <a:off x="5277728" y="1600200"/>
            <a:ext cx="3200400" cy="1825343"/>
          </a:xfrm>
        </p:spPr>
        <p:txBody>
          <a:bodyPr bIns="0" anchor="b">
            <a:normAutofit/>
          </a:bodyPr>
          <a:lstStyle>
            <a:lvl1pPr marL="0" marR="0" indent="0" algn="ctr">
              <a:buFontTx/>
              <a:buNone/>
              <a:defRPr sz="1300">
                <a:solidFill>
                  <a:schemeClr val="tx1">
                    <a:tint val="95000"/>
                  </a:schemeClr>
                </a:solidFill>
              </a:defRPr>
            </a:lvl1pPr>
            <a:lvl2pPr marL="460375" marR="0" indent="-112713">
              <a:buFontTx/>
              <a:buNone/>
              <a:defRPr sz="1200"/>
            </a:lvl2pPr>
            <a:lvl3pPr marL="914400" marR="0" indent="-117475">
              <a:buFontTx/>
              <a:buNone/>
              <a:defRPr sz="1000"/>
            </a:lvl3pPr>
            <a:lvl4pPr marL="1316038" marR="0" indent="-112713">
              <a:buFontTx/>
              <a:buNone/>
              <a:defRPr sz="900"/>
            </a:lvl4pPr>
            <a:lvl5pPr marL="1711325" marR="0" indent="-117475">
              <a:buFontTx/>
              <a:buNone/>
              <a:defRPr sz="900"/>
            </a:lvl5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6" name="Rectangl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342900" y="228600"/>
            <a:ext cx="8458200" cy="6400800"/>
          </a:xfrm>
          <a:prstGeom prst="roundRect">
            <a:avLst>
              <a:gd name="adj" fmla="val 2238"/>
            </a:avLst>
          </a:prstGeom>
          <a:gradFill rotWithShape="1">
            <a:gsLst>
              <a:gs pos="0">
                <a:schemeClr val="bg1">
                  <a:satMod val="300000"/>
                  <a:alpha val="50000"/>
                </a:schemeClr>
              </a:gs>
              <a:gs pos="35000">
                <a:schemeClr val="bg1">
                  <a:satMod val="300000"/>
                  <a:alpha val="87000"/>
                </a:schemeClr>
              </a:gs>
              <a:gs pos="50000">
                <a:schemeClr val="bg1">
                  <a:satMod val="300000"/>
                  <a:alpha val="92000"/>
                </a:schemeClr>
              </a:gs>
              <a:gs pos="60000">
                <a:schemeClr val="bg1">
                  <a:satMod val="300000"/>
                  <a:alpha val="89000"/>
                </a:schemeClr>
              </a:gs>
              <a:gs pos="100000">
                <a:schemeClr val="bg1">
                  <a:satMod val="300000"/>
                  <a:alpha val="55000"/>
                </a:schemeClr>
              </a:gs>
            </a:gsLst>
            <a:lin ang="5400000" scaled="1"/>
          </a:gradFill>
          <a:ln>
            <a:noFill/>
          </a:ln>
          <a:effectLst>
            <a:outerShdw blurRad="63500" dist="45720" dir="5400000" algn="t" rotWithShape="0">
              <a:schemeClr val="bg2">
                <a:shade val="30000"/>
                <a:satMod val="250000"/>
                <a:alpha val="90000"/>
              </a:scheme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7500000"/>
            </a:lightRig>
          </a:scene3d>
          <a:sp3d contourW="6350" prstMaterial="powder">
            <a:bevelT w="50800" h="63500"/>
            <a:contourClr>
              <a:schemeClr val="bg2">
                <a:shade val="90000"/>
                <a:lumMod val="55000"/>
              </a:schemeClr>
            </a:contourClr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" name="Rectangle 10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  <a:prstGeom prst="rect">
            <a:avLst/>
          </a:prstGeom>
        </p:spPr>
        <p:txBody>
          <a:bodyPr anchor="b" anchorCtr="0">
            <a:normAutofit/>
            <a:scene3d>
              <a:camera prst="orthographicFront"/>
              <a:lightRig rig="soft" dir="t">
                <a:rot lat="0" lon="0" rev="2100000"/>
              </a:lightRig>
            </a:scene3d>
            <a:sp3d prstMaterial="matte"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5" name="Rectangle 1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lIns="45720" rIns="45720" anchor="t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 smtClean="0"/>
          </a:p>
        </p:txBody>
      </p:sp>
      <p:sp>
        <p:nvSpPr>
          <p:cNvPr id="27" name="Rectangle 22"/>
          <p:cNvSpPr>
            <a:spLocks noGrp="1"/>
          </p:cNvSpPr>
          <p:nvPr>
            <p:ph type="dt" sz="half" idx="2"/>
          </p:nvPr>
        </p:nvSpPr>
        <p:spPr>
          <a:xfrm>
            <a:off x="457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100CBCFA-A3E8-4920-A8AD-07281EE18632}" type="datetimeFigureOut">
              <a:rPr lang="it-IT" smtClean="0"/>
              <a:pPr/>
              <a:t>27/06/2010</a:t>
            </a:fld>
            <a:endParaRPr lang="it-IT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3"/>
          </p:nvPr>
        </p:nvSpPr>
        <p:spPr>
          <a:xfrm>
            <a:off x="3124200" y="6214404"/>
            <a:ext cx="2895600" cy="365760"/>
          </a:xfrm>
          <a:prstGeom prst="rect">
            <a:avLst/>
          </a:prstGeom>
        </p:spPr>
        <p:txBody>
          <a:bodyPr anchor="b" anchorCtr="0"/>
          <a:lstStyle>
            <a:lvl1pPr algn="ct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endParaRPr lang="it-IT"/>
          </a:p>
        </p:txBody>
      </p:sp>
      <p:sp>
        <p:nvSpPr>
          <p:cNvPr id="13" name="Rectangle 15"/>
          <p:cNvSpPr>
            <a:spLocks noGrp="1"/>
          </p:cNvSpPr>
          <p:nvPr>
            <p:ph type="sldNum" sz="quarter" idx="4"/>
          </p:nvPr>
        </p:nvSpPr>
        <p:spPr>
          <a:xfrm>
            <a:off x="6553200" y="6214404"/>
            <a:ext cx="2133600" cy="365760"/>
          </a:xfrm>
          <a:prstGeom prst="rect">
            <a:avLst/>
          </a:prstGeom>
        </p:spPr>
        <p:txBody>
          <a:bodyPr anchor="b" anchorCtr="0"/>
          <a:lstStyle>
            <a:lvl1pPr algn="r">
              <a:defRPr lang="en-US" sz="1000" b="0" smtClean="0">
                <a:solidFill>
                  <a:schemeClr val="tx2">
                    <a:tint val="75000"/>
                    <a:satMod val="150000"/>
                  </a:schemeClr>
                </a:solidFill>
                <a:latin typeface="+mn-lt"/>
                <a:ea typeface="+mn-lt"/>
                <a:cs typeface="+mn-lt"/>
              </a:defRPr>
            </a:lvl1pPr>
          </a:lstStyle>
          <a:p>
            <a:fld id="{BE4D16D9-3BA2-47D0-8BC7-057CE1461D7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defPPr>
        <a:defRPr sz="4400">
          <a:solidFill>
            <a:schemeClr val="tx2">
              <a:shade val="80000"/>
              <a:satMod val="150000"/>
            </a:schemeClr>
          </a:solidFill>
          <a:latin typeface="+mj-lt"/>
          <a:ea typeface="+mj-ea"/>
          <a:cs typeface="+mj-cs"/>
        </a:defRPr>
      </a:defPPr>
      <a:lvl1pPr algn="ctr" eaLnBrk="1" hangingPunct="1">
        <a:buNone/>
        <a:defRPr lang="en-US" sz="5300" b="1" strike="noStrike" kern="1200" baseline="0" dirty="0" smtClean="0">
          <a:solidFill>
            <a:schemeClr val="tx2">
              <a:shade val="85000"/>
              <a:satMod val="150000"/>
            </a:schemeClr>
          </a:solidFill>
          <a:effectLst/>
          <a:latin typeface="+mj-lt"/>
          <a:ea typeface="+mj-lt"/>
          <a:cs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457200" indent="-274320" algn="l" eaLnBrk="1" hangingPunct="1">
        <a:buClr>
          <a:schemeClr val="accent1"/>
        </a:buClr>
        <a:buSzPct val="80000"/>
        <a:buFont typeface="Wingdings 2" pitchFamily="18" charset="2"/>
        <a:buChar char="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758952" indent="-228600" algn="l" eaLnBrk="1" hangingPunct="1">
        <a:buClr>
          <a:schemeClr val="accent2"/>
        </a:buClr>
        <a:buFont typeface="Wingdings 2" pitchFamily="18" charset="2"/>
        <a:buChar char=""/>
        <a:defRPr sz="2200">
          <a:solidFill>
            <a:schemeClr val="tx1"/>
          </a:solidFill>
          <a:latin typeface="+mn-lt"/>
          <a:ea typeface="+mn-lt"/>
          <a:cs typeface="+mn-lt"/>
        </a:defRPr>
      </a:lvl2pPr>
      <a:lvl3pPr marL="1033272" indent="-228600" algn="l" eaLnBrk="1" hangingPunct="1">
        <a:buClr>
          <a:schemeClr val="accent3"/>
        </a:buClr>
        <a:buFont typeface="Wingdings 2" pitchFamily="18" charset="2"/>
        <a:buChar char="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298448" indent="-228600" algn="l" eaLnBrk="1" hangingPunct="1">
        <a:buClr>
          <a:schemeClr val="accent4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554480" indent="-228600" algn="l" eaLnBrk="1" hangingPunct="1">
        <a:buClr>
          <a:schemeClr val="accent5"/>
        </a:buClr>
        <a:buFont typeface="Wingdings 2" pitchFamily="18" charset="2"/>
        <a:buChar char="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1810512" indent="-228600" algn="l" eaLnBrk="1" hangingPunct="1">
        <a:buClr>
          <a:schemeClr val="accent6"/>
        </a:buClr>
        <a:buFont typeface="Wingdings 2" pitchFamily="18" charset="2"/>
        <a:buChar char=""/>
        <a:defRPr lang="en-US" sz="1600" baseline="0" smtClean="0">
          <a:latin typeface="+mn-lt"/>
        </a:defRPr>
      </a:lvl6pPr>
      <a:lvl7pPr marL="2075688" indent="-228600" algn="l" eaLnBrk="1" hangingPunct="1">
        <a:buClr>
          <a:schemeClr val="tx2"/>
        </a:buClr>
        <a:buFont typeface="Wingdings 2" pitchFamily="18" charset="2"/>
        <a:buChar char=""/>
        <a:defRPr lang="en-US" sz="1600" baseline="0" smtClean="0">
          <a:latin typeface="+mn-lt"/>
        </a:defRPr>
      </a:lvl7pPr>
      <a:lvl8pPr marL="2340864" indent="-228600" algn="l" eaLnBrk="1" hangingPunct="1">
        <a:buClr>
          <a:schemeClr val="accent2"/>
        </a:buClr>
        <a:buFont typeface="Wingdings 2" pitchFamily="18" charset="2"/>
        <a:buChar char=""/>
        <a:defRPr sz="1600" baseline="0">
          <a:latin typeface="+mn-lt"/>
        </a:defRPr>
      </a:lvl8pPr>
      <a:lvl9pPr marL="2596896" indent="-228600" algn="l" eaLnBrk="1" hangingPunct="1">
        <a:buClr>
          <a:schemeClr val="accent1"/>
        </a:buClr>
        <a:buFont typeface="Wingdings 2" pitchFamily="18" charset="2"/>
        <a:buChar char=""/>
        <a:defRPr sz="1400" baseline="0">
          <a:latin typeface="+mn-lt"/>
        </a:defRPr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2428892"/>
          </a:xfrm>
        </p:spPr>
        <p:txBody>
          <a:bodyPr>
            <a:noAutofit/>
          </a:bodyPr>
          <a:lstStyle/>
          <a:p>
            <a:r>
              <a:rPr lang="it-IT" sz="3100" dirty="0" smtClean="0"/>
              <a:t>Gli alunni e i genitori del IV Circolo Didattico di Gela</a:t>
            </a:r>
            <a:br>
              <a:rPr lang="it-IT" sz="3100" dirty="0" smtClean="0"/>
            </a:br>
            <a:r>
              <a:rPr lang="it-IT" sz="3100" dirty="0" smtClean="0"/>
              <a:t> plesso Albani </a:t>
            </a:r>
            <a:r>
              <a:rPr lang="it-IT" sz="3100" dirty="0" err="1" smtClean="0"/>
              <a:t>Roccella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      Via </a:t>
            </a:r>
            <a:r>
              <a:rPr lang="it-IT" sz="3100" dirty="0" err="1" smtClean="0"/>
              <a:t>Fuentes</a:t>
            </a: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/>
            </a:r>
            <a:br>
              <a:rPr lang="it-IT" sz="3100" dirty="0" smtClean="0"/>
            </a:br>
            <a:r>
              <a:rPr lang="it-IT" sz="3100" dirty="0" smtClean="0"/>
              <a:t>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15616" y="3645024"/>
            <a:ext cx="7000924" cy="384448"/>
          </a:xfrm>
        </p:spPr>
        <p:txBody>
          <a:bodyPr>
            <a:normAutofit fontScale="92500" lnSpcReduction="10000"/>
          </a:bodyPr>
          <a:lstStyle/>
          <a:p>
            <a:r>
              <a:rPr lang="it-IT" i="1" dirty="0" smtClean="0"/>
              <a:t>In collaborazione con          </a:t>
            </a:r>
            <a:endParaRPr lang="it-IT" i="1" dirty="0"/>
          </a:p>
        </p:txBody>
      </p:sp>
      <p:pic>
        <p:nvPicPr>
          <p:cNvPr id="4" name="Immagine 3" descr="region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86644" y="571480"/>
            <a:ext cx="1238250" cy="1047750"/>
          </a:xfrm>
          <a:prstGeom prst="rect">
            <a:avLst/>
          </a:prstGeom>
        </p:spPr>
      </p:pic>
      <p:pic>
        <p:nvPicPr>
          <p:cNvPr id="6" name="Immagine 5" descr="info_01sicilia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488" y="4084857"/>
            <a:ext cx="3438525" cy="752475"/>
          </a:xfrm>
          <a:prstGeom prst="rect">
            <a:avLst/>
          </a:prstGeom>
        </p:spPr>
      </p:pic>
      <p:pic>
        <p:nvPicPr>
          <p:cNvPr id="9" name="Immagine 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500042"/>
            <a:ext cx="642942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267744" y="537321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presentano</a:t>
            </a:r>
            <a:endParaRPr lang="it-IT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Conte </a:t>
            </a:r>
            <a:endParaRPr lang="it-IT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683568" y="1556792"/>
            <a:ext cx="28083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err="1" smtClean="0"/>
              <a:t>Ciccu</a:t>
            </a:r>
            <a:r>
              <a:rPr lang="it-IT" b="1" dirty="0" smtClean="0"/>
              <a:t> </a:t>
            </a:r>
            <a:r>
              <a:rPr lang="it-IT" b="1" dirty="0" err="1" smtClean="0"/>
              <a:t>villutu</a:t>
            </a:r>
            <a:r>
              <a:rPr lang="it-IT" dirty="0" smtClean="0"/>
              <a:t>,</a:t>
            </a:r>
          </a:p>
          <a:p>
            <a:r>
              <a:rPr lang="it-IT" dirty="0" smtClean="0"/>
              <a:t>sonami </a:t>
            </a:r>
            <a:r>
              <a:rPr lang="it-IT" dirty="0" err="1" smtClean="0"/>
              <a:t>lu</a:t>
            </a:r>
            <a:r>
              <a:rPr lang="it-IT" dirty="0" smtClean="0"/>
              <a:t> </a:t>
            </a:r>
            <a:r>
              <a:rPr lang="it-IT" dirty="0" err="1" smtClean="0"/>
              <a:t>mutu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Sonamillu</a:t>
            </a:r>
            <a:r>
              <a:rPr lang="it-IT" dirty="0" smtClean="0"/>
              <a:t> beni,</a:t>
            </a:r>
          </a:p>
          <a:p>
            <a:r>
              <a:rPr lang="it-IT" dirty="0" smtClean="0"/>
              <a:t>Ca l’</a:t>
            </a:r>
            <a:r>
              <a:rPr lang="it-IT" dirty="0" err="1" smtClean="0"/>
              <a:t>angilu</a:t>
            </a:r>
            <a:r>
              <a:rPr lang="it-IT" dirty="0" smtClean="0"/>
              <a:t> veni.</a:t>
            </a:r>
          </a:p>
          <a:p>
            <a:r>
              <a:rPr lang="it-IT" dirty="0" smtClean="0"/>
              <a:t>Veni di Roma;</a:t>
            </a:r>
          </a:p>
          <a:p>
            <a:r>
              <a:rPr lang="it-IT" dirty="0" smtClean="0"/>
              <a:t>Porta ‘</a:t>
            </a:r>
            <a:r>
              <a:rPr lang="it-IT" dirty="0" err="1" smtClean="0"/>
              <a:t>na</a:t>
            </a:r>
            <a:r>
              <a:rPr lang="it-IT" dirty="0" smtClean="0"/>
              <a:t> cruna,</a:t>
            </a:r>
          </a:p>
          <a:p>
            <a:r>
              <a:rPr lang="it-IT" dirty="0" smtClean="0"/>
              <a:t>Di </a:t>
            </a:r>
            <a:r>
              <a:rPr lang="it-IT" dirty="0" err="1" smtClean="0"/>
              <a:t>centucinquanta</a:t>
            </a:r>
            <a:r>
              <a:rPr lang="it-IT" dirty="0" smtClean="0"/>
              <a:t>;</a:t>
            </a:r>
          </a:p>
          <a:p>
            <a:r>
              <a:rPr lang="it-IT" dirty="0" smtClean="0"/>
              <a:t>La </a:t>
            </a:r>
            <a:r>
              <a:rPr lang="it-IT" dirty="0" err="1" smtClean="0"/>
              <a:t>picurina</a:t>
            </a:r>
            <a:r>
              <a:rPr lang="it-IT" dirty="0" smtClean="0"/>
              <a:t> canta.</a:t>
            </a:r>
          </a:p>
          <a:p>
            <a:r>
              <a:rPr lang="it-IT" dirty="0" smtClean="0"/>
              <a:t>Canta </a:t>
            </a:r>
            <a:r>
              <a:rPr lang="it-IT" dirty="0" err="1" smtClean="0"/>
              <a:t>lu</a:t>
            </a:r>
            <a:r>
              <a:rPr lang="it-IT" dirty="0" smtClean="0"/>
              <a:t> </a:t>
            </a:r>
            <a:r>
              <a:rPr lang="it-IT" dirty="0" err="1" smtClean="0"/>
              <a:t>gaddru</a:t>
            </a:r>
            <a:r>
              <a:rPr lang="it-IT" dirty="0" smtClean="0"/>
              <a:t>,</a:t>
            </a:r>
          </a:p>
          <a:p>
            <a:r>
              <a:rPr lang="it-IT" dirty="0" err="1" smtClean="0"/>
              <a:t>Affacciatu</a:t>
            </a:r>
            <a:r>
              <a:rPr lang="it-IT" dirty="0" smtClean="0"/>
              <a:t> a la finestra,</a:t>
            </a:r>
          </a:p>
          <a:p>
            <a:r>
              <a:rPr lang="it-IT" dirty="0" smtClean="0"/>
              <a:t>Cu </a:t>
            </a:r>
            <a:r>
              <a:rPr lang="it-IT" dirty="0" err="1" smtClean="0"/>
              <a:t>trì</a:t>
            </a:r>
            <a:r>
              <a:rPr lang="it-IT" dirty="0" smtClean="0"/>
              <a:t> </a:t>
            </a:r>
            <a:r>
              <a:rPr lang="it-IT" dirty="0" err="1" smtClean="0"/>
              <a:t>palummi</a:t>
            </a:r>
            <a:r>
              <a:rPr lang="it-IT" dirty="0" smtClean="0"/>
              <a:t> ‘</a:t>
            </a:r>
            <a:r>
              <a:rPr lang="it-IT" dirty="0" err="1" smtClean="0"/>
              <a:t>ntesta…</a:t>
            </a:r>
            <a:endParaRPr lang="it-IT" dirty="0" smtClean="0"/>
          </a:p>
          <a:p>
            <a:r>
              <a:rPr lang="it-IT" dirty="0" err="1" smtClean="0"/>
              <a:t>Bì</a:t>
            </a:r>
            <a:r>
              <a:rPr lang="it-IT" dirty="0" smtClean="0"/>
              <a:t>, </a:t>
            </a:r>
            <a:r>
              <a:rPr lang="it-IT" dirty="0" err="1" smtClean="0"/>
              <a:t>ba</a:t>
            </a:r>
            <a:endParaRPr lang="it-IT" dirty="0" smtClean="0"/>
          </a:p>
          <a:p>
            <a:r>
              <a:rPr lang="it-IT" dirty="0" smtClean="0"/>
              <a:t>N’esci fora e vola </a:t>
            </a:r>
            <a:r>
              <a:rPr lang="it-IT" dirty="0" err="1" smtClean="0"/>
              <a:t>ccà</a:t>
            </a:r>
            <a:r>
              <a:rPr lang="it-IT" dirty="0" smtClean="0"/>
              <a:t>!</a:t>
            </a:r>
          </a:p>
          <a:p>
            <a:endParaRPr lang="it-IT" dirty="0"/>
          </a:p>
        </p:txBody>
      </p:sp>
      <p:sp>
        <p:nvSpPr>
          <p:cNvPr id="6" name="Rettangolo 5"/>
          <p:cNvSpPr/>
          <p:nvPr/>
        </p:nvSpPr>
        <p:spPr>
          <a:xfrm>
            <a:off x="4788024" y="1700808"/>
            <a:ext cx="367240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 smtClean="0"/>
              <a:t>Luna </a:t>
            </a:r>
            <a:r>
              <a:rPr lang="it-IT" b="1" dirty="0" err="1" smtClean="0"/>
              <a:t>lunedda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Fammi </a:t>
            </a:r>
            <a:r>
              <a:rPr lang="it-IT" dirty="0" err="1" smtClean="0"/>
              <a:t>na</a:t>
            </a:r>
            <a:r>
              <a:rPr lang="it-IT" dirty="0" smtClean="0"/>
              <a:t> </a:t>
            </a:r>
            <a:r>
              <a:rPr lang="it-IT" dirty="0" err="1" smtClean="0"/>
              <a:t>cudduredda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err="1" smtClean="0"/>
              <a:t>Fammilla</a:t>
            </a:r>
            <a:r>
              <a:rPr lang="it-IT" dirty="0" smtClean="0"/>
              <a:t> </a:t>
            </a:r>
            <a:r>
              <a:rPr lang="it-IT" dirty="0" err="1" smtClean="0"/>
              <a:t>bedda</a:t>
            </a:r>
            <a:r>
              <a:rPr lang="it-IT" dirty="0" smtClean="0"/>
              <a:t> ranni</a:t>
            </a:r>
            <a:br>
              <a:rPr lang="it-IT" dirty="0" smtClean="0"/>
            </a:br>
            <a:r>
              <a:rPr lang="it-IT" dirty="0" smtClean="0"/>
              <a:t>Ci la </a:t>
            </a:r>
            <a:r>
              <a:rPr lang="it-IT" dirty="0" err="1" smtClean="0"/>
              <a:t>portu</a:t>
            </a:r>
            <a:r>
              <a:rPr lang="it-IT" dirty="0" smtClean="0"/>
              <a:t> a San </a:t>
            </a:r>
            <a:r>
              <a:rPr lang="it-IT" dirty="0" err="1" smtClean="0"/>
              <a:t>Giuvanni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San </a:t>
            </a:r>
            <a:r>
              <a:rPr lang="it-IT" dirty="0" err="1" smtClean="0"/>
              <a:t>Giuvanni</a:t>
            </a:r>
            <a:r>
              <a:rPr lang="it-IT" dirty="0" smtClean="0"/>
              <a:t> non la voli,</a:t>
            </a:r>
            <a:br>
              <a:rPr lang="it-IT" dirty="0" smtClean="0"/>
            </a:br>
            <a:r>
              <a:rPr lang="it-IT" dirty="0" smtClean="0"/>
              <a:t>Ci la </a:t>
            </a:r>
            <a:r>
              <a:rPr lang="it-IT" dirty="0" err="1" smtClean="0"/>
              <a:t>portu</a:t>
            </a:r>
            <a:r>
              <a:rPr lang="it-IT" dirty="0" smtClean="0"/>
              <a:t> a san </a:t>
            </a:r>
            <a:r>
              <a:rPr lang="it-IT" dirty="0" err="1" smtClean="0"/>
              <a:t>Nicoli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San </a:t>
            </a:r>
            <a:r>
              <a:rPr lang="it-IT" dirty="0" err="1" smtClean="0"/>
              <a:t>Nicoli</a:t>
            </a:r>
            <a:r>
              <a:rPr lang="it-IT" dirty="0" smtClean="0"/>
              <a:t> si la </a:t>
            </a:r>
            <a:r>
              <a:rPr lang="it-IT" dirty="0" err="1" smtClean="0"/>
              <a:t>pigghia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Ci la duna a li cunigghia</a:t>
            </a:r>
            <a:br>
              <a:rPr lang="it-IT" dirty="0" smtClean="0"/>
            </a:br>
            <a:r>
              <a:rPr lang="it-IT" dirty="0" smtClean="0"/>
              <a:t>Li cunigghia scala </a:t>
            </a:r>
            <a:r>
              <a:rPr lang="it-IT" dirty="0" err="1" smtClean="0"/>
              <a:t>scala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Ci </a:t>
            </a:r>
            <a:r>
              <a:rPr lang="it-IT" dirty="0" err="1" smtClean="0"/>
              <a:t>rumperu</a:t>
            </a:r>
            <a:r>
              <a:rPr lang="it-IT" dirty="0" smtClean="0"/>
              <a:t> la </a:t>
            </a:r>
            <a:r>
              <a:rPr lang="it-IT" dirty="0" err="1" smtClean="0"/>
              <a:t>quartara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smtClean="0"/>
              <a:t>La </a:t>
            </a:r>
            <a:r>
              <a:rPr lang="it-IT" dirty="0" err="1" smtClean="0"/>
              <a:t>quartara</a:t>
            </a:r>
            <a:r>
              <a:rPr lang="it-IT" dirty="0" smtClean="0"/>
              <a:t> china di meli</a:t>
            </a:r>
            <a:br>
              <a:rPr lang="it-IT" dirty="0" smtClean="0"/>
            </a:br>
            <a:r>
              <a:rPr lang="it-IT" dirty="0" smtClean="0"/>
              <a:t>Viva, </a:t>
            </a:r>
            <a:r>
              <a:rPr lang="it-IT" dirty="0" err="1" smtClean="0"/>
              <a:t>viva</a:t>
            </a:r>
            <a:r>
              <a:rPr lang="it-IT" dirty="0" smtClean="0"/>
              <a:t> San </a:t>
            </a:r>
            <a:r>
              <a:rPr lang="it-IT" dirty="0" err="1" smtClean="0"/>
              <a:t>Micheli</a:t>
            </a:r>
            <a:r>
              <a:rPr lang="it-IT" dirty="0" smtClean="0"/>
              <a:t>,</a:t>
            </a:r>
            <a:br>
              <a:rPr lang="it-IT" dirty="0" smtClean="0"/>
            </a:br>
            <a:r>
              <a:rPr lang="it-IT" dirty="0" err="1" smtClean="0"/>
              <a:t>Olè</a:t>
            </a:r>
            <a:r>
              <a:rPr lang="it-IT" dirty="0" smtClean="0"/>
              <a:t>. </a:t>
            </a:r>
            <a:br>
              <a:rPr lang="it-IT" dirty="0" smtClean="0"/>
            </a:b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it-IT" dirty="0" smtClean="0"/>
              <a:t>Il canto viene con noi e ci accompagna dalla culla alla bara</a:t>
            </a:r>
          </a:p>
          <a:p>
            <a:pPr>
              <a:buNone/>
            </a:pPr>
            <a:r>
              <a:rPr lang="it-IT" dirty="0" smtClean="0"/>
              <a:t>                      Giuseppe </a:t>
            </a:r>
            <a:r>
              <a:rPr lang="it-IT" dirty="0" err="1" smtClean="0"/>
              <a:t>Pitrè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Canti popolari </a:t>
            </a:r>
            <a:endParaRPr lang="it-IT" dirty="0"/>
          </a:p>
        </p:txBody>
      </p:sp>
      <p:pic>
        <p:nvPicPr>
          <p:cNvPr id="4" name="Segnaposto contenuto 3" descr="06-06-2010 16.03.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000396" cy="5222190"/>
          </a:xfrm>
        </p:spPr>
      </p:pic>
      <p:pic>
        <p:nvPicPr>
          <p:cNvPr id="5" name="Immagine 4" descr="06-06-2010 16.34.3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357298"/>
            <a:ext cx="3361333" cy="5234200"/>
          </a:xfrm>
          <a:prstGeom prst="rect">
            <a:avLst/>
          </a:prstGeom>
        </p:spPr>
      </p:pic>
      <p:pic>
        <p:nvPicPr>
          <p:cNvPr id="14338" name="Picture 2" descr="http://www.dunum.ch/components/com_virtuemart/shop_image/product/Marranzano_481ec7a89e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9520" y="285728"/>
            <a:ext cx="1266834" cy="1071570"/>
          </a:xfrm>
          <a:prstGeom prst="rect">
            <a:avLst/>
          </a:prstGeom>
          <a:noFill/>
        </p:spPr>
      </p:pic>
      <p:pic>
        <p:nvPicPr>
          <p:cNvPr id="7" name="Picture 2" descr="http://www.dunum.ch/components/com_virtuemart/shop_image/product/Marranzano_481ec7a89e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85728"/>
            <a:ext cx="126683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12-06-2010 19.16.2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620688"/>
            <a:ext cx="2660904" cy="5178552"/>
          </a:xfrm>
          <a:prstGeom prst="rect">
            <a:avLst/>
          </a:prstGeom>
        </p:spPr>
      </p:pic>
      <p:pic>
        <p:nvPicPr>
          <p:cNvPr id="5" name="Immagine 4" descr="12-06-2010 19.21.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692696"/>
            <a:ext cx="3179064" cy="4663440"/>
          </a:xfrm>
          <a:prstGeom prst="rect">
            <a:avLst/>
          </a:prstGeom>
        </p:spPr>
      </p:pic>
      <p:pic>
        <p:nvPicPr>
          <p:cNvPr id="6" name="Picture 2" descr="http://www.dunum.ch/components/com_virtuemart/shop_image/product/Marranzano_481ec7a89e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692696"/>
            <a:ext cx="1266834" cy="1071570"/>
          </a:xfrm>
          <a:prstGeom prst="rect">
            <a:avLst/>
          </a:prstGeom>
          <a:noFill/>
        </p:spPr>
      </p:pic>
      <p:pic>
        <p:nvPicPr>
          <p:cNvPr id="7" name="Picture 2" descr="http://www.dunum.ch/components/com_virtuemart/shop_image/product/Marranzano_481ec7a89e9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4797152"/>
            <a:ext cx="1266834" cy="1071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Piccolo zibaldone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600200"/>
            <a:ext cx="4258816" cy="4525963"/>
          </a:xfrm>
        </p:spPr>
        <p:txBody>
          <a:bodyPr>
            <a:normAutofit/>
          </a:bodyPr>
          <a:lstStyle/>
          <a:p>
            <a:r>
              <a:rPr lang="it-IT" sz="2000" dirty="0" err="1" smtClean="0"/>
              <a:t>Abbaffarisi</a:t>
            </a:r>
            <a:r>
              <a:rPr lang="it-IT" sz="2000" dirty="0" smtClean="0"/>
              <a:t>  accovacciarsi</a:t>
            </a:r>
          </a:p>
          <a:p>
            <a:r>
              <a:rPr lang="it-IT" sz="2000" dirty="0" err="1" smtClean="0"/>
              <a:t>Bbabbiari</a:t>
            </a:r>
            <a:r>
              <a:rPr lang="it-IT" sz="2000" dirty="0" smtClean="0"/>
              <a:t>    prendere in giro</a:t>
            </a:r>
          </a:p>
          <a:p>
            <a:r>
              <a:rPr lang="it-IT" sz="2000" dirty="0" err="1" smtClean="0"/>
              <a:t>Cavaddiari</a:t>
            </a:r>
            <a:r>
              <a:rPr lang="it-IT" sz="2000" dirty="0" smtClean="0"/>
              <a:t>  galoppare</a:t>
            </a:r>
          </a:p>
          <a:p>
            <a:r>
              <a:rPr lang="it-IT" sz="2000" dirty="0" err="1" smtClean="0"/>
              <a:t>Ducazioni</a:t>
            </a:r>
            <a:r>
              <a:rPr lang="it-IT" sz="2000" dirty="0" smtClean="0"/>
              <a:t>   educazione </a:t>
            </a:r>
          </a:p>
          <a:p>
            <a:r>
              <a:rPr lang="it-IT" sz="2000" dirty="0" err="1" smtClean="0"/>
              <a:t>Esiliu</a:t>
            </a:r>
            <a:r>
              <a:rPr lang="it-IT" sz="2000" dirty="0" smtClean="0"/>
              <a:t>          asilo</a:t>
            </a:r>
          </a:p>
          <a:p>
            <a:r>
              <a:rPr lang="it-IT" sz="2000" dirty="0" err="1" smtClean="0"/>
              <a:t>Filina</a:t>
            </a:r>
            <a:r>
              <a:rPr lang="it-IT" sz="2000" dirty="0" smtClean="0"/>
              <a:t>          ragnatela</a:t>
            </a:r>
          </a:p>
          <a:p>
            <a:r>
              <a:rPr lang="it-IT" sz="2000" dirty="0" err="1" smtClean="0"/>
              <a:t>Gargiata</a:t>
            </a:r>
            <a:r>
              <a:rPr lang="it-IT" sz="2000" dirty="0" smtClean="0"/>
              <a:t>     schiaffone</a:t>
            </a:r>
          </a:p>
          <a:p>
            <a:r>
              <a:rPr lang="it-IT" sz="2000" dirty="0" err="1" smtClean="0"/>
              <a:t>Iurnata</a:t>
            </a:r>
            <a:r>
              <a:rPr lang="it-IT" sz="2000" dirty="0" smtClean="0"/>
              <a:t>       giornata </a:t>
            </a:r>
          </a:p>
          <a:p>
            <a:r>
              <a:rPr lang="it-IT" sz="2000" dirty="0" err="1" smtClean="0"/>
              <a:t>Lagnusia</a:t>
            </a:r>
            <a:r>
              <a:rPr lang="it-IT" sz="2000" dirty="0" smtClean="0"/>
              <a:t>     pigrizia</a:t>
            </a:r>
          </a:p>
          <a:p>
            <a:r>
              <a:rPr lang="it-IT" sz="2000" dirty="0" err="1" smtClean="0"/>
              <a:t>Marrùggiu</a:t>
            </a:r>
            <a:r>
              <a:rPr lang="it-IT" sz="2000" dirty="0" smtClean="0"/>
              <a:t>   manico</a:t>
            </a:r>
          </a:p>
          <a:p>
            <a:pPr>
              <a:buNone/>
            </a:pPr>
            <a:r>
              <a:rPr lang="it-IT" sz="2000" dirty="0" smtClean="0"/>
              <a:t>  </a:t>
            </a:r>
            <a:endParaRPr lang="it-IT" sz="2000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004048" y="1412776"/>
            <a:ext cx="36004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C000"/>
              </a:buClr>
              <a:buFont typeface="Verdana" pitchFamily="34" charset="0"/>
              <a:buChar char="●"/>
            </a:pPr>
            <a:endParaRPr lang="it-IT" dirty="0" smtClean="0"/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Nturciniari</a:t>
            </a:r>
            <a:r>
              <a:rPr lang="it-IT" sz="2000" dirty="0" smtClean="0"/>
              <a:t>     avvolgere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Ogghiu</a:t>
            </a:r>
            <a:r>
              <a:rPr lang="it-IT" sz="2000" dirty="0" smtClean="0"/>
              <a:t>         olio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Pinnularu</a:t>
            </a:r>
            <a:r>
              <a:rPr lang="it-IT" sz="2000" dirty="0" smtClean="0"/>
              <a:t>      palpebra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Quasetta</a:t>
            </a:r>
            <a:r>
              <a:rPr lang="it-IT" sz="2000" dirty="0" smtClean="0"/>
              <a:t>       calza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Rraccamari</a:t>
            </a:r>
            <a:r>
              <a:rPr lang="it-IT" sz="2000" dirty="0" smtClean="0"/>
              <a:t>    ricamare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Sparagnu</a:t>
            </a:r>
            <a:r>
              <a:rPr lang="it-IT" sz="2000" dirty="0" smtClean="0"/>
              <a:t>      risparmio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Trubbula</a:t>
            </a:r>
            <a:r>
              <a:rPr lang="it-IT" sz="2000" dirty="0" smtClean="0"/>
              <a:t>       torbido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Ùmmira</a:t>
            </a:r>
            <a:r>
              <a:rPr lang="it-IT" sz="2000" dirty="0" smtClean="0"/>
              <a:t>        ombra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Vanniari</a:t>
            </a:r>
            <a:r>
              <a:rPr lang="it-IT" sz="2000" dirty="0" smtClean="0"/>
              <a:t>       parlare a 		gran voce</a:t>
            </a:r>
          </a:p>
          <a:p>
            <a:pPr>
              <a:buClr>
                <a:srgbClr val="FFC000"/>
              </a:buClr>
              <a:buFont typeface="Verdana" pitchFamily="34" charset="0"/>
              <a:buChar char="●"/>
            </a:pPr>
            <a:r>
              <a:rPr lang="it-IT" sz="2000" dirty="0" err="1" smtClean="0"/>
              <a:t>Zzàara</a:t>
            </a:r>
            <a:r>
              <a:rPr lang="it-IT" sz="2000" dirty="0" smtClean="0"/>
              <a:t>         zagara  </a:t>
            </a:r>
          </a:p>
          <a:p>
            <a:pPr>
              <a:buClr>
                <a:srgbClr val="FFC000"/>
              </a:buClr>
              <a:buFont typeface="Arial" pitchFamily="34" charset="0"/>
              <a:buChar char="•"/>
            </a:pPr>
            <a:endParaRPr lang="it-IT" dirty="0" smtClean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Folklore </a:t>
            </a:r>
            <a:endParaRPr lang="it-IT" dirty="0"/>
          </a:p>
        </p:txBody>
      </p:sp>
      <p:pic>
        <p:nvPicPr>
          <p:cNvPr id="7" name="Segnaposto contenuto 6" descr="carret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80179" y="4437112"/>
            <a:ext cx="2261145" cy="1695859"/>
          </a:xfrm>
        </p:spPr>
      </p:pic>
      <p:pic>
        <p:nvPicPr>
          <p:cNvPr id="5" name="Immagine 4" descr="sicilia_costu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00166" y="3429000"/>
            <a:ext cx="1780032" cy="2846832"/>
          </a:xfrm>
          <a:prstGeom prst="rect">
            <a:avLst/>
          </a:prstGeom>
        </p:spPr>
      </p:pic>
      <p:pic>
        <p:nvPicPr>
          <p:cNvPr id="8" name="Picture 2" descr="http://www.vcircologramsci.it/sito2006/nostreattivit%C3%A0/attivita_2006-07/immagine/donna%20sicilian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5074" y="714356"/>
            <a:ext cx="1793856" cy="2732022"/>
          </a:xfrm>
          <a:prstGeom prst="rect">
            <a:avLst/>
          </a:prstGeom>
          <a:noFill/>
        </p:spPr>
      </p:pic>
      <p:pic>
        <p:nvPicPr>
          <p:cNvPr id="1026" name="Picture 2" descr="http://www.regioni-italiane.com/immagini/sagra_02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1428736"/>
            <a:ext cx="2343150" cy="1800225"/>
          </a:xfrm>
          <a:prstGeom prst="rect">
            <a:avLst/>
          </a:prstGeom>
          <a:noFill/>
        </p:spPr>
      </p:pic>
      <p:pic>
        <p:nvPicPr>
          <p:cNvPr id="9" name="Picture 2" descr="http://www.lavalledeitempli.eu/cart/pmp6_aj6_p1459_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2996952"/>
            <a:ext cx="1724025" cy="129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8261" y="571481"/>
            <a:ext cx="8319203" cy="564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Prepariamoci al </a:t>
            </a:r>
            <a:r>
              <a:rPr lang="it-IT" dirty="0" err="1" smtClean="0"/>
              <a:t>teatro…</a:t>
            </a:r>
            <a:endParaRPr lang="it-IT" dirty="0"/>
          </a:p>
        </p:txBody>
      </p:sp>
      <p:pic>
        <p:nvPicPr>
          <p:cNvPr id="4" name="Immagine 3" descr="P41503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34" y="1714488"/>
            <a:ext cx="2476517" cy="1857388"/>
          </a:xfrm>
          <a:prstGeom prst="rect">
            <a:avLst/>
          </a:prstGeom>
        </p:spPr>
      </p:pic>
      <p:pic>
        <p:nvPicPr>
          <p:cNvPr id="5" name="Immagine 4" descr="P311028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298"/>
            <a:ext cx="2667018" cy="2000264"/>
          </a:xfrm>
          <a:prstGeom prst="rect">
            <a:avLst/>
          </a:prstGeom>
        </p:spPr>
      </p:pic>
      <p:pic>
        <p:nvPicPr>
          <p:cNvPr id="6" name="Immagine 5" descr="P415039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4437112"/>
            <a:ext cx="2857488" cy="2143116"/>
          </a:xfrm>
          <a:prstGeom prst="rect">
            <a:avLst/>
          </a:prstGeom>
        </p:spPr>
      </p:pic>
      <p:pic>
        <p:nvPicPr>
          <p:cNvPr id="7" name="Immagine 6" descr="P512047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40152" y="4437112"/>
            <a:ext cx="2857488" cy="2143116"/>
          </a:xfrm>
          <a:prstGeom prst="rect">
            <a:avLst/>
          </a:prstGeom>
        </p:spPr>
      </p:pic>
      <p:pic>
        <p:nvPicPr>
          <p:cNvPr id="8" name="Immagine 7" descr="P512047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347864" y="2780928"/>
            <a:ext cx="2339752" cy="17548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P512047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1857370" cy="2476493"/>
          </a:xfrm>
          <a:prstGeom prst="rect">
            <a:avLst/>
          </a:prstGeom>
        </p:spPr>
      </p:pic>
      <p:pic>
        <p:nvPicPr>
          <p:cNvPr id="5" name="Immagine 4" descr="P408037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24128" y="404664"/>
            <a:ext cx="3000364" cy="2250273"/>
          </a:xfrm>
          <a:prstGeom prst="rect">
            <a:avLst/>
          </a:prstGeom>
        </p:spPr>
      </p:pic>
      <p:pic>
        <p:nvPicPr>
          <p:cNvPr id="6" name="Immagine 5" descr="P311029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2060848"/>
            <a:ext cx="2627784" cy="1970838"/>
          </a:xfrm>
          <a:prstGeom prst="rect">
            <a:avLst/>
          </a:prstGeom>
        </p:spPr>
      </p:pic>
      <p:pic>
        <p:nvPicPr>
          <p:cNvPr id="7" name="Immagine 6" descr="P513048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96136" y="4221088"/>
            <a:ext cx="2915816" cy="2186862"/>
          </a:xfrm>
          <a:prstGeom prst="rect">
            <a:avLst/>
          </a:prstGeom>
        </p:spPr>
      </p:pic>
      <p:pic>
        <p:nvPicPr>
          <p:cNvPr id="8" name="Immagine 7" descr="P408037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83568" y="4365104"/>
            <a:ext cx="2843808" cy="21328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Scuola serale </a:t>
            </a:r>
            <a:endParaRPr lang="it-IT" dirty="0"/>
          </a:p>
        </p:txBody>
      </p:sp>
      <p:pic>
        <p:nvPicPr>
          <p:cNvPr id="5" name="Immagine 4" descr="recita regione 0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87624" y="4005064"/>
            <a:ext cx="2667019" cy="2000264"/>
          </a:xfrm>
          <a:prstGeom prst="rect">
            <a:avLst/>
          </a:prstGeom>
        </p:spPr>
      </p:pic>
      <p:pic>
        <p:nvPicPr>
          <p:cNvPr id="6" name="Immagine 5" descr="recita regione 02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1628800"/>
            <a:ext cx="2667019" cy="2000264"/>
          </a:xfrm>
          <a:prstGeom prst="rect">
            <a:avLst/>
          </a:prstGeom>
        </p:spPr>
      </p:pic>
      <p:pic>
        <p:nvPicPr>
          <p:cNvPr id="7" name="Immagine 6" descr="recita regione 0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4149080"/>
            <a:ext cx="2762269" cy="2071702"/>
          </a:xfrm>
          <a:prstGeom prst="rect">
            <a:avLst/>
          </a:prstGeom>
        </p:spPr>
      </p:pic>
      <p:pic>
        <p:nvPicPr>
          <p:cNvPr id="9" name="Immagine 8" descr="recita regione 027.jpg"/>
          <p:cNvPicPr>
            <a:picLocks noChangeAspect="1"/>
          </p:cNvPicPr>
          <p:nvPr/>
        </p:nvPicPr>
        <p:blipFill>
          <a:blip r:embed="rId5" cstate="print">
            <a:lum bright="24000" contrast="-18000"/>
          </a:blip>
          <a:stretch>
            <a:fillRect/>
          </a:stretch>
        </p:blipFill>
        <p:spPr>
          <a:xfrm>
            <a:off x="683568" y="1340768"/>
            <a:ext cx="2880320" cy="21602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1835696" y="764704"/>
            <a:ext cx="5529079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Prepariamoci al </a:t>
            </a:r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Teatro…</a:t>
            </a:r>
            <a:endParaRPr lang="it-IT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it-IT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it-IT" sz="5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…riscoprendo</a:t>
            </a:r>
            <a:r>
              <a:rPr lang="it-IT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le nostre Radici</a:t>
            </a:r>
            <a:endParaRPr lang="it-IT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dirty="0" smtClean="0"/>
              <a:t>A Gela (dialetto gelese)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572140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Gela nostra </a:t>
            </a:r>
            <a:r>
              <a:rPr lang="it-IT" sz="3700" dirty="0" err="1" smtClean="0"/>
              <a:t>bedda</a:t>
            </a:r>
            <a:r>
              <a:rPr lang="it-IT" sz="3700" dirty="0" smtClean="0"/>
              <a:t> e ‘</a:t>
            </a:r>
            <a:r>
              <a:rPr lang="it-IT" sz="3700" dirty="0" err="1" smtClean="0"/>
              <a:t>nginiusa</a:t>
            </a:r>
            <a:endParaRPr lang="it-IT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Di mari e di campagna </a:t>
            </a:r>
            <a:r>
              <a:rPr lang="it-IT" sz="3700" dirty="0" err="1" smtClean="0"/>
              <a:t>circundata</a:t>
            </a:r>
            <a:r>
              <a:rPr lang="it-IT" sz="3700" dirty="0" smtClean="0"/>
              <a:t>,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Antica terra forti e </a:t>
            </a:r>
            <a:r>
              <a:rPr lang="it-IT" sz="3700" dirty="0" err="1" smtClean="0"/>
              <a:t>gluriusa</a:t>
            </a:r>
            <a:endParaRPr lang="it-IT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Tesori tu n’hai n’quantità.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Gela, </a:t>
            </a:r>
            <a:r>
              <a:rPr lang="it-IT" sz="3700" dirty="0" err="1" smtClean="0"/>
              <a:t>Gela</a:t>
            </a:r>
            <a:r>
              <a:rPr lang="it-IT" sz="3700" dirty="0" smtClean="0"/>
              <a:t> si </a:t>
            </a:r>
            <a:r>
              <a:rPr lang="it-IT" sz="3700" dirty="0" err="1" smtClean="0"/>
              <a:t>meravigghiusa</a:t>
            </a:r>
            <a:r>
              <a:rPr lang="it-IT" sz="3700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</a:t>
            </a:r>
            <a:r>
              <a:rPr lang="it-IT" sz="3700" dirty="0" err="1" smtClean="0"/>
              <a:t>Pitroliu</a:t>
            </a:r>
            <a:r>
              <a:rPr lang="it-IT" sz="3700" dirty="0" smtClean="0"/>
              <a:t>, mari e scavi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Su la </a:t>
            </a:r>
            <a:r>
              <a:rPr lang="it-IT" sz="3700" dirty="0" err="1" smtClean="0"/>
              <a:t>ricchizza</a:t>
            </a:r>
            <a:r>
              <a:rPr lang="it-IT" sz="3700" dirty="0" smtClean="0"/>
              <a:t> </a:t>
            </a:r>
            <a:r>
              <a:rPr lang="it-IT" sz="3700" dirty="0" err="1" smtClean="0"/>
              <a:t>to</a:t>
            </a:r>
            <a:r>
              <a:rPr lang="it-IT" sz="37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Da </a:t>
            </a:r>
            <a:r>
              <a:rPr lang="it-IT" sz="3700" dirty="0" err="1" smtClean="0"/>
              <a:t>seculi</a:t>
            </a:r>
            <a:r>
              <a:rPr lang="it-IT" sz="3700" dirty="0" smtClean="0"/>
              <a:t> t’affacci a sta </a:t>
            </a:r>
            <a:r>
              <a:rPr lang="it-IT" sz="3700" dirty="0" err="1" smtClean="0"/>
              <a:t>cullina</a:t>
            </a:r>
            <a:endParaRPr lang="it-IT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E guardi ‘</a:t>
            </a:r>
            <a:r>
              <a:rPr lang="it-IT" sz="3700" dirty="0" err="1" smtClean="0"/>
              <a:t>ntornu</a:t>
            </a:r>
            <a:r>
              <a:rPr lang="it-IT" sz="3700" dirty="0" smtClean="0"/>
              <a:t> </a:t>
            </a:r>
            <a:r>
              <a:rPr lang="it-IT" sz="3700" dirty="0" err="1" smtClean="0"/>
              <a:t>maistusa</a:t>
            </a:r>
            <a:r>
              <a:rPr lang="it-IT" sz="3700" dirty="0" smtClean="0"/>
              <a:t> e </a:t>
            </a:r>
            <a:r>
              <a:rPr lang="it-IT" sz="3700" dirty="0" err="1" smtClean="0"/>
              <a:t>bedda</a:t>
            </a:r>
            <a:endParaRPr lang="it-IT" sz="3700" dirty="0" smtClean="0"/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Ca pari, sull’</a:t>
            </a:r>
            <a:r>
              <a:rPr lang="it-IT" sz="3700" dirty="0" err="1" smtClean="0"/>
              <a:t>unuri</a:t>
            </a:r>
            <a:r>
              <a:rPr lang="it-IT" sz="3700" dirty="0" smtClean="0"/>
              <a:t>, ‘</a:t>
            </a:r>
            <a:r>
              <a:rPr lang="it-IT" sz="3700" dirty="0" err="1" smtClean="0"/>
              <a:t>na</a:t>
            </a:r>
            <a:r>
              <a:rPr lang="it-IT" sz="3700" dirty="0" smtClean="0"/>
              <a:t> regina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err="1" smtClean="0"/>
              <a:t>Taliati</a:t>
            </a:r>
            <a:r>
              <a:rPr lang="it-IT" sz="3700" dirty="0" smtClean="0"/>
              <a:t> </a:t>
            </a:r>
            <a:r>
              <a:rPr lang="it-IT" sz="3700" dirty="0" err="1" smtClean="0"/>
              <a:t>foristeri</a:t>
            </a:r>
            <a:r>
              <a:rPr lang="it-IT" sz="3700" dirty="0" smtClean="0"/>
              <a:t> chi c’è </a:t>
            </a:r>
            <a:r>
              <a:rPr lang="it-IT" sz="3700" dirty="0" err="1" smtClean="0"/>
              <a:t>cca</a:t>
            </a:r>
            <a:r>
              <a:rPr lang="it-IT" sz="3700" dirty="0" smtClean="0"/>
              <a:t>.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 Gela, </a:t>
            </a:r>
            <a:r>
              <a:rPr lang="it-IT" sz="3700" dirty="0" err="1" smtClean="0"/>
              <a:t>Gela</a:t>
            </a:r>
            <a:r>
              <a:rPr lang="it-IT" sz="3700" dirty="0" smtClean="0"/>
              <a:t> si </a:t>
            </a:r>
            <a:r>
              <a:rPr lang="it-IT" sz="3700" dirty="0" err="1" smtClean="0"/>
              <a:t>meravigghiusa</a:t>
            </a:r>
            <a:r>
              <a:rPr lang="it-IT" sz="3700" dirty="0" smtClean="0"/>
              <a:t> 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 </a:t>
            </a:r>
            <a:r>
              <a:rPr lang="it-IT" sz="3700" dirty="0" err="1" smtClean="0"/>
              <a:t>Pitroliu</a:t>
            </a:r>
            <a:r>
              <a:rPr lang="it-IT" sz="3700" dirty="0" smtClean="0"/>
              <a:t>, mari e scavi</a:t>
            </a:r>
          </a:p>
          <a:p>
            <a:pPr>
              <a:lnSpc>
                <a:spcPct val="120000"/>
              </a:lnSpc>
              <a:spcBef>
                <a:spcPts val="600"/>
              </a:spcBef>
              <a:buNone/>
            </a:pPr>
            <a:r>
              <a:rPr lang="it-IT" sz="3700" dirty="0" smtClean="0"/>
              <a:t>                         Su la </a:t>
            </a:r>
            <a:r>
              <a:rPr lang="it-IT" sz="3700" dirty="0" err="1" smtClean="0"/>
              <a:t>ricchizza</a:t>
            </a:r>
            <a:r>
              <a:rPr lang="it-IT" sz="3700" dirty="0" smtClean="0"/>
              <a:t> </a:t>
            </a:r>
            <a:r>
              <a:rPr lang="it-IT" sz="3700" dirty="0" err="1" smtClean="0"/>
              <a:t>to</a:t>
            </a:r>
            <a:r>
              <a:rPr lang="it-IT" sz="3700" dirty="0" smtClean="0"/>
              <a:t>.</a:t>
            </a:r>
          </a:p>
          <a:p>
            <a:pPr>
              <a:buNone/>
            </a:pP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Gruppo di progetto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it-IT" dirty="0" smtClean="0"/>
              <a:t>Insegnanti:</a:t>
            </a:r>
          </a:p>
          <a:p>
            <a:pPr>
              <a:lnSpc>
                <a:spcPct val="150000"/>
              </a:lnSpc>
            </a:pPr>
            <a:r>
              <a:rPr lang="it-IT" dirty="0" err="1" smtClean="0"/>
              <a:t>Barbiera</a:t>
            </a:r>
            <a:r>
              <a:rPr lang="it-IT" dirty="0" smtClean="0"/>
              <a:t> Luigia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Castellano </a:t>
            </a:r>
            <a:r>
              <a:rPr lang="it-IT" dirty="0" err="1" smtClean="0"/>
              <a:t>Calogera</a:t>
            </a:r>
            <a:endParaRPr lang="it-IT" dirty="0" smtClean="0"/>
          </a:p>
          <a:p>
            <a:pPr>
              <a:lnSpc>
                <a:spcPct val="150000"/>
              </a:lnSpc>
            </a:pPr>
            <a:r>
              <a:rPr lang="it-IT" dirty="0" err="1" smtClean="0"/>
              <a:t>Farruggia</a:t>
            </a:r>
            <a:r>
              <a:rPr lang="it-IT" dirty="0" smtClean="0"/>
              <a:t> Adele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Navarra Giuseppa</a:t>
            </a:r>
          </a:p>
          <a:p>
            <a:pPr>
              <a:lnSpc>
                <a:spcPct val="150000"/>
              </a:lnSpc>
            </a:pPr>
            <a:r>
              <a:rPr lang="it-IT" dirty="0" err="1" smtClean="0"/>
              <a:t>Riccobene</a:t>
            </a:r>
            <a:r>
              <a:rPr lang="it-IT" dirty="0" smtClean="0"/>
              <a:t> Angela</a:t>
            </a:r>
          </a:p>
          <a:p>
            <a:pPr>
              <a:lnSpc>
                <a:spcPct val="150000"/>
              </a:lnSpc>
            </a:pPr>
            <a:r>
              <a:rPr lang="it-IT" dirty="0" smtClean="0"/>
              <a:t>Sciascia Rosaria</a:t>
            </a:r>
          </a:p>
          <a:p>
            <a:pPr>
              <a:lnSpc>
                <a:spcPct val="150000"/>
              </a:lnSpc>
              <a:buNone/>
            </a:pPr>
            <a:r>
              <a:rPr lang="it-IT" dirty="0" smtClean="0"/>
              <a:t>Esperto esterno Guglielmo Greco </a:t>
            </a:r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dirty="0"/>
              <a:t/>
            </a:r>
            <a:br>
              <a:rPr lang="it-IT" dirty="0"/>
            </a:br>
            <a:r>
              <a:rPr lang="it-IT" dirty="0" smtClean="0"/>
              <a:t/>
            </a:r>
            <a:br>
              <a:rPr lang="it-IT" dirty="0" smtClean="0"/>
            </a:br>
            <a:r>
              <a:rPr lang="it-IT" i="1" dirty="0" smtClean="0"/>
              <a:t/>
            </a:r>
            <a:br>
              <a:rPr lang="it-IT" i="1" dirty="0" smtClean="0"/>
            </a:br>
            <a:endParaRPr lang="it-IT" dirty="0"/>
          </a:p>
        </p:txBody>
      </p:sp>
      <p:pic>
        <p:nvPicPr>
          <p:cNvPr id="4" name="Immagine 3" descr="sicili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57752" y="3643314"/>
            <a:ext cx="3929090" cy="2954675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 rot="19718747">
            <a:off x="274595" y="2073348"/>
            <a:ext cx="7192725" cy="923330"/>
          </a:xfrm>
          <a:prstGeom prst="rect">
            <a:avLst/>
          </a:prstGeom>
          <a:noFill/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B w="165100" prst="coolSlant"/>
          </a:sp3d>
        </p:spPr>
        <p:txBody>
          <a:bodyPr wrap="square" lIns="91440" tIns="45720" rIns="91440" bIns="45720">
            <a:spAutoFit/>
          </a:bodyPr>
          <a:lstStyle/>
          <a:p>
            <a:r>
              <a:rPr lang="it-IT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Dialetto Siciliano</a:t>
            </a:r>
            <a:endParaRPr lang="it-IT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Il dialetto siciliano ebbe origine dal latino medievale.</a:t>
            </a:r>
          </a:p>
          <a:p>
            <a:r>
              <a:rPr lang="it-IT" dirty="0" smtClean="0"/>
              <a:t>I dialetti si possono dividere in tre zone:</a:t>
            </a:r>
          </a:p>
          <a:p>
            <a:endParaRPr lang="it-IT" dirty="0" smtClean="0"/>
          </a:p>
          <a:p>
            <a:endParaRPr lang="it-IT" dirty="0" smtClean="0"/>
          </a:p>
          <a:p>
            <a:pPr>
              <a:buNone/>
            </a:pPr>
            <a:r>
              <a:rPr lang="it-IT" dirty="0" smtClean="0"/>
              <a:t> </a:t>
            </a:r>
          </a:p>
          <a:p>
            <a:r>
              <a:rPr lang="it-IT" dirty="0" smtClean="0"/>
              <a:t>L’uso del siciliano è molto diffuso sia come lingua familiare che come lingua conviviale tra persone in stretta relazione. 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071538" y="3143248"/>
            <a:ext cx="1714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Siciliano occidentale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3714744" y="3143248"/>
            <a:ext cx="1714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Siciliano centrale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6286512" y="3143248"/>
            <a:ext cx="1714512" cy="5715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Siciliano orientale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Grandi autori </a:t>
            </a:r>
            <a:endParaRPr lang="it-IT" dirty="0"/>
          </a:p>
        </p:txBody>
      </p:sp>
      <p:sp>
        <p:nvSpPr>
          <p:cNvPr id="4" name="Rettangolo arrotondato 3"/>
          <p:cNvSpPr/>
          <p:nvPr/>
        </p:nvSpPr>
        <p:spPr>
          <a:xfrm>
            <a:off x="1357290" y="2428868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Pirandello </a:t>
            </a:r>
            <a:endParaRPr lang="it-IT" dirty="0"/>
          </a:p>
        </p:txBody>
      </p:sp>
      <p:sp>
        <p:nvSpPr>
          <p:cNvPr id="5" name="Rettangolo arrotondato 4"/>
          <p:cNvSpPr/>
          <p:nvPr/>
        </p:nvSpPr>
        <p:spPr>
          <a:xfrm>
            <a:off x="6084168" y="2420888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Verga </a:t>
            </a:r>
            <a:endParaRPr lang="it-IT" dirty="0"/>
          </a:p>
        </p:txBody>
      </p:sp>
      <p:sp>
        <p:nvSpPr>
          <p:cNvPr id="6" name="Rettangolo arrotondato 5"/>
          <p:cNvSpPr/>
          <p:nvPr/>
        </p:nvSpPr>
        <p:spPr>
          <a:xfrm>
            <a:off x="1785918" y="4714884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Capuana </a:t>
            </a:r>
            <a:endParaRPr lang="it-IT" dirty="0"/>
          </a:p>
        </p:txBody>
      </p:sp>
      <p:sp>
        <p:nvSpPr>
          <p:cNvPr id="7" name="Rettangolo arrotondato 6"/>
          <p:cNvSpPr/>
          <p:nvPr/>
        </p:nvSpPr>
        <p:spPr>
          <a:xfrm>
            <a:off x="5643570" y="4714884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Camilleri </a:t>
            </a:r>
            <a:endParaRPr lang="it-IT" dirty="0"/>
          </a:p>
        </p:txBody>
      </p:sp>
      <p:sp>
        <p:nvSpPr>
          <p:cNvPr id="8" name="Rettangolo arrotondato 7"/>
          <p:cNvSpPr/>
          <p:nvPr/>
        </p:nvSpPr>
        <p:spPr>
          <a:xfrm>
            <a:off x="3707904" y="1556792"/>
            <a:ext cx="1571636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Bufalino</a:t>
            </a:r>
            <a:r>
              <a:rPr lang="it-IT" dirty="0" smtClean="0"/>
              <a:t> </a:t>
            </a:r>
            <a:endParaRPr lang="it-IT" dirty="0"/>
          </a:p>
        </p:txBody>
      </p:sp>
      <p:pic>
        <p:nvPicPr>
          <p:cNvPr id="9" name="Picture 4" descr="C:\Documents and Settings\siragusa_casa\Impostazioni locali\Temporary Internet Files\Content.IE5\3NHRVX84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3888" y="2780928"/>
            <a:ext cx="1841500" cy="1682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it-IT" dirty="0" smtClean="0"/>
              <a:t>“Un </a:t>
            </a:r>
            <a:r>
              <a:rPr lang="it-IT" dirty="0" err="1" smtClean="0"/>
              <a:t>populu</a:t>
            </a:r>
            <a:r>
              <a:rPr lang="it-IT" dirty="0" smtClean="0"/>
              <a:t>,</a:t>
            </a:r>
          </a:p>
          <a:p>
            <a:pPr algn="ctr">
              <a:buNone/>
            </a:pPr>
            <a:r>
              <a:rPr lang="it-IT" dirty="0" smtClean="0"/>
              <a:t>Diventa </a:t>
            </a:r>
            <a:r>
              <a:rPr lang="it-IT" dirty="0" err="1" smtClean="0"/>
              <a:t>poviru</a:t>
            </a:r>
            <a:r>
              <a:rPr lang="it-IT" dirty="0" smtClean="0"/>
              <a:t> e </a:t>
            </a:r>
            <a:r>
              <a:rPr lang="it-IT" dirty="0" err="1" smtClean="0"/>
              <a:t>servu</a:t>
            </a:r>
            <a:endParaRPr lang="it-IT" dirty="0" smtClean="0"/>
          </a:p>
          <a:p>
            <a:pPr algn="ctr">
              <a:buNone/>
            </a:pPr>
            <a:r>
              <a:rPr lang="it-IT" dirty="0" err="1" smtClean="0"/>
              <a:t>Quannu</a:t>
            </a:r>
            <a:r>
              <a:rPr lang="it-IT" dirty="0" smtClean="0"/>
              <a:t> ci </a:t>
            </a:r>
            <a:r>
              <a:rPr lang="it-IT" dirty="0" err="1" smtClean="0"/>
              <a:t>arrobbanu</a:t>
            </a:r>
            <a:r>
              <a:rPr lang="it-IT" dirty="0" smtClean="0"/>
              <a:t> a lingua</a:t>
            </a:r>
          </a:p>
          <a:p>
            <a:pPr algn="ctr">
              <a:buNone/>
            </a:pPr>
            <a:r>
              <a:rPr lang="it-IT" dirty="0" err="1" smtClean="0"/>
              <a:t>Addutata</a:t>
            </a:r>
            <a:r>
              <a:rPr lang="it-IT" dirty="0" smtClean="0"/>
              <a:t> di patri:</a:t>
            </a:r>
          </a:p>
          <a:p>
            <a:pPr algn="ctr">
              <a:buNone/>
            </a:pPr>
            <a:r>
              <a:rPr lang="it-IT" dirty="0" smtClean="0"/>
              <a:t>È </a:t>
            </a:r>
            <a:r>
              <a:rPr lang="it-IT" dirty="0" err="1" smtClean="0"/>
              <a:t>persu</a:t>
            </a:r>
            <a:r>
              <a:rPr lang="it-IT" dirty="0" smtClean="0"/>
              <a:t> pi </a:t>
            </a:r>
            <a:r>
              <a:rPr lang="it-IT" dirty="0" err="1" smtClean="0"/>
              <a:t>sempri</a:t>
            </a:r>
            <a:r>
              <a:rPr lang="it-IT" dirty="0" smtClean="0"/>
              <a:t>!!”</a:t>
            </a:r>
          </a:p>
          <a:p>
            <a:pPr algn="r">
              <a:buNone/>
            </a:pPr>
            <a:r>
              <a:rPr lang="it-IT" dirty="0"/>
              <a:t> </a:t>
            </a:r>
            <a:r>
              <a:rPr lang="it-IT" dirty="0" smtClean="0"/>
              <a:t>                                                                                                                                             Ignazio </a:t>
            </a:r>
            <a:r>
              <a:rPr lang="it-IT" dirty="0" err="1" smtClean="0"/>
              <a:t>Buttitta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Proverbi 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000" dirty="0" smtClean="0"/>
              <a:t>Fai bene e </a:t>
            </a:r>
            <a:r>
              <a:rPr lang="it-IT" sz="2000" dirty="0" err="1" smtClean="0"/>
              <a:t>scordalu</a:t>
            </a:r>
            <a:r>
              <a:rPr lang="it-IT" sz="2000" dirty="0" smtClean="0"/>
              <a:t>, fa mali e pensaci</a:t>
            </a:r>
          </a:p>
          <a:p>
            <a:pPr>
              <a:buNone/>
            </a:pPr>
            <a:r>
              <a:rPr lang="it-IT" sz="1600" dirty="0" smtClean="0"/>
              <a:t>    </a:t>
            </a:r>
            <a:r>
              <a:rPr lang="it-IT" sz="1400" dirty="0" smtClean="0"/>
              <a:t>(se fai bene dimenticalo, se fai male pensaci)</a:t>
            </a:r>
          </a:p>
          <a:p>
            <a:r>
              <a:rPr lang="it-IT" sz="2000" dirty="0" smtClean="0"/>
              <a:t>Morsi ‘u </a:t>
            </a:r>
            <a:r>
              <a:rPr lang="it-IT" sz="2000" dirty="0" err="1" smtClean="0"/>
              <a:t>figghozzu</a:t>
            </a:r>
            <a:r>
              <a:rPr lang="it-IT" sz="2000" dirty="0" smtClean="0"/>
              <a:t>, </a:t>
            </a:r>
            <a:r>
              <a:rPr lang="it-IT" sz="2000" dirty="0" err="1" smtClean="0"/>
              <a:t>finiu</a:t>
            </a:r>
            <a:r>
              <a:rPr lang="it-IT" sz="2000" dirty="0" smtClean="0"/>
              <a:t> ‘u </a:t>
            </a:r>
            <a:r>
              <a:rPr lang="it-IT" sz="2000" dirty="0" err="1" smtClean="0"/>
              <a:t>cumparatu</a:t>
            </a:r>
            <a:endParaRPr lang="it-IT" sz="2000" dirty="0" smtClean="0"/>
          </a:p>
          <a:p>
            <a:pPr>
              <a:buNone/>
            </a:pPr>
            <a:r>
              <a:rPr lang="it-IT" sz="1400" dirty="0" smtClean="0"/>
              <a:t>     (morto il figlioccio, finito il comparato)</a:t>
            </a:r>
          </a:p>
          <a:p>
            <a:r>
              <a:rPr lang="it-IT" sz="2000" dirty="0" smtClean="0"/>
              <a:t>Bon </a:t>
            </a:r>
            <a:r>
              <a:rPr lang="it-IT" sz="2000" dirty="0" err="1" smtClean="0"/>
              <a:t>tempu</a:t>
            </a:r>
            <a:r>
              <a:rPr lang="it-IT" sz="2000" dirty="0" smtClean="0"/>
              <a:t> e </a:t>
            </a:r>
            <a:r>
              <a:rPr lang="it-IT" sz="2000" dirty="0" err="1" smtClean="0"/>
              <a:t>bruttu</a:t>
            </a:r>
            <a:r>
              <a:rPr lang="it-IT" sz="2000" dirty="0" smtClean="0"/>
              <a:t> </a:t>
            </a:r>
            <a:r>
              <a:rPr lang="it-IT" sz="2000" dirty="0" err="1" smtClean="0"/>
              <a:t>tempu</a:t>
            </a:r>
            <a:r>
              <a:rPr lang="it-IT" sz="2000" dirty="0" smtClean="0"/>
              <a:t> un dura tutto ‘u tempo</a:t>
            </a:r>
          </a:p>
          <a:p>
            <a:pPr>
              <a:buNone/>
            </a:pPr>
            <a:r>
              <a:rPr lang="it-IT" sz="1400" dirty="0" smtClean="0"/>
              <a:t>     (Buon tempo e brutto tempo non dura tutto il tempo)</a:t>
            </a:r>
          </a:p>
          <a:p>
            <a:r>
              <a:rPr lang="it-IT" sz="2000" dirty="0" smtClean="0"/>
              <a:t>Cu </a:t>
            </a:r>
            <a:r>
              <a:rPr lang="it-IT" sz="2000" dirty="0" err="1" smtClean="0"/>
              <a:t>tempu</a:t>
            </a:r>
            <a:r>
              <a:rPr lang="it-IT" sz="2000" dirty="0" smtClean="0"/>
              <a:t> spetta, </a:t>
            </a:r>
            <a:r>
              <a:rPr lang="it-IT" sz="2000" dirty="0" err="1" smtClean="0"/>
              <a:t>tempu</a:t>
            </a:r>
            <a:r>
              <a:rPr lang="it-IT" sz="2000" dirty="0" smtClean="0"/>
              <a:t> perdi.</a:t>
            </a:r>
          </a:p>
          <a:p>
            <a:pPr>
              <a:buNone/>
            </a:pPr>
            <a:r>
              <a:rPr lang="it-IT" sz="1400" dirty="0" smtClean="0"/>
              <a:t>     (chi tempo aspetta, tempo perde)</a:t>
            </a:r>
          </a:p>
          <a:p>
            <a:r>
              <a:rPr lang="it-IT" sz="2000" dirty="0" smtClean="0"/>
              <a:t>A </a:t>
            </a:r>
            <a:r>
              <a:rPr lang="it-IT" sz="2000" dirty="0" err="1" smtClean="0"/>
              <a:t>cummurità</a:t>
            </a:r>
            <a:r>
              <a:rPr lang="it-IT" sz="2000" dirty="0" smtClean="0"/>
              <a:t> fa l’</a:t>
            </a:r>
            <a:r>
              <a:rPr lang="it-IT" sz="2000" dirty="0" err="1" smtClean="0"/>
              <a:t>omu</a:t>
            </a:r>
            <a:r>
              <a:rPr lang="it-IT" sz="2000" dirty="0" smtClean="0"/>
              <a:t> vili.</a:t>
            </a:r>
          </a:p>
          <a:p>
            <a:pPr>
              <a:buNone/>
            </a:pPr>
            <a:r>
              <a:rPr lang="it-IT" sz="1600" dirty="0" smtClean="0"/>
              <a:t>    (la comodità fa l’uomo pigro)</a:t>
            </a:r>
          </a:p>
          <a:p>
            <a:r>
              <a:rPr lang="it-IT" sz="2000" dirty="0" smtClean="0"/>
              <a:t>A mamma </a:t>
            </a:r>
            <a:r>
              <a:rPr lang="it-IT" sz="2000" dirty="0" err="1" smtClean="0"/>
              <a:t>amurusa</a:t>
            </a:r>
            <a:r>
              <a:rPr lang="it-IT" sz="2000" dirty="0" smtClean="0"/>
              <a:t> capisci a </a:t>
            </a:r>
            <a:r>
              <a:rPr lang="it-IT" sz="2000" dirty="0" err="1" smtClean="0"/>
              <a:t>figghia</a:t>
            </a:r>
            <a:r>
              <a:rPr lang="it-IT" sz="2000" dirty="0" smtClean="0"/>
              <a:t> muta</a:t>
            </a:r>
            <a:r>
              <a:rPr lang="it-IT" sz="1600" dirty="0" smtClean="0"/>
              <a:t>.</a:t>
            </a:r>
          </a:p>
          <a:p>
            <a:pPr>
              <a:buNone/>
            </a:pPr>
            <a:r>
              <a:rPr lang="it-IT" sz="1600" dirty="0" smtClean="0"/>
              <a:t>    (La mamma amorosa capisce la figlia muta)</a:t>
            </a:r>
          </a:p>
          <a:p>
            <a:r>
              <a:rPr lang="it-IT" sz="2000" dirty="0" smtClean="0"/>
              <a:t>Cu </a:t>
            </a:r>
            <a:r>
              <a:rPr lang="it-IT" sz="2000" dirty="0" err="1" smtClean="0"/>
              <a:t>beddra</a:t>
            </a:r>
            <a:r>
              <a:rPr lang="it-IT" sz="2000" dirty="0" smtClean="0"/>
              <a:t> voli </a:t>
            </a:r>
            <a:r>
              <a:rPr lang="it-IT" sz="2000" dirty="0" err="1" smtClean="0"/>
              <a:t>pariri</a:t>
            </a:r>
            <a:r>
              <a:rPr lang="it-IT" sz="2000" dirty="0" smtClean="0"/>
              <a:t>, </a:t>
            </a:r>
            <a:r>
              <a:rPr lang="it-IT" sz="2000" dirty="0" err="1" smtClean="0"/>
              <a:t>assà</a:t>
            </a:r>
            <a:r>
              <a:rPr lang="it-IT" sz="2000" dirty="0" smtClean="0"/>
              <a:t> guai </a:t>
            </a:r>
            <a:r>
              <a:rPr lang="it-IT" sz="2000" dirty="0" err="1" smtClean="0"/>
              <a:t>av</a:t>
            </a:r>
            <a:r>
              <a:rPr lang="it-IT" sz="2000" dirty="0" smtClean="0"/>
              <a:t>’a </a:t>
            </a:r>
            <a:r>
              <a:rPr lang="it-IT" sz="2000" dirty="0" err="1" smtClean="0"/>
              <a:t>patiri</a:t>
            </a:r>
            <a:r>
              <a:rPr lang="it-IT" sz="2000" dirty="0" smtClean="0"/>
              <a:t>!</a:t>
            </a:r>
          </a:p>
          <a:p>
            <a:pPr>
              <a:buNone/>
            </a:pPr>
            <a:r>
              <a:rPr lang="it-IT" sz="1600" dirty="0" smtClean="0"/>
              <a:t>    (Chi bella si vuole fare pene e guai deve sopportare)</a:t>
            </a:r>
          </a:p>
          <a:p>
            <a:r>
              <a:rPr lang="it-IT" sz="2000" dirty="0" err="1" smtClean="0"/>
              <a:t>Arbulu</a:t>
            </a:r>
            <a:r>
              <a:rPr lang="it-IT" sz="2000" dirty="0" smtClean="0"/>
              <a:t> di </a:t>
            </a:r>
            <a:r>
              <a:rPr lang="it-IT" sz="2000" dirty="0" err="1" smtClean="0"/>
              <a:t>beddru</a:t>
            </a:r>
            <a:r>
              <a:rPr lang="it-IT" sz="2000" dirty="0" smtClean="0"/>
              <a:t> </a:t>
            </a:r>
            <a:r>
              <a:rPr lang="it-IT" sz="2000" dirty="0" err="1" smtClean="0"/>
              <a:t>vidiri</a:t>
            </a:r>
            <a:r>
              <a:rPr lang="it-IT" sz="2000" dirty="0" smtClean="0"/>
              <a:t> e frutti </a:t>
            </a:r>
            <a:r>
              <a:rPr lang="it-IT" sz="2000" dirty="0" err="1" smtClean="0"/>
              <a:t>nenti</a:t>
            </a:r>
            <a:r>
              <a:rPr lang="it-IT" sz="2000" dirty="0" smtClean="0"/>
              <a:t>.</a:t>
            </a:r>
          </a:p>
          <a:p>
            <a:pPr>
              <a:buNone/>
            </a:pPr>
            <a:r>
              <a:rPr lang="it-IT" sz="1600" dirty="0" smtClean="0"/>
              <a:t>    (Albero bello a vedersi ma non produce frutti)</a:t>
            </a:r>
          </a:p>
          <a:p>
            <a:pPr>
              <a:buNone/>
            </a:pPr>
            <a:r>
              <a:rPr lang="it-IT" sz="1600" dirty="0" smtClean="0"/>
              <a:t> </a:t>
            </a:r>
          </a:p>
          <a:p>
            <a:pPr>
              <a:buNone/>
            </a:pPr>
            <a:endParaRPr lang="it-IT" sz="2000" dirty="0"/>
          </a:p>
        </p:txBody>
      </p:sp>
      <p:pic>
        <p:nvPicPr>
          <p:cNvPr id="1026" name="Picture 2" descr="C:\Documents and Settings\siragusa_casa\Impostazioni locali\Temporary Internet Files\Content.IE5\I5ZS1G7Y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7950" y="214290"/>
            <a:ext cx="2438400" cy="1952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Filastrocche </a:t>
            </a:r>
            <a:endParaRPr lang="it-IT" dirty="0"/>
          </a:p>
        </p:txBody>
      </p:sp>
      <p:pic>
        <p:nvPicPr>
          <p:cNvPr id="4" name="Picture 3" descr="C:\Documents and Settings\siragusa_casa\Impostazioni locali\Temporary Internet Files\Content.IE5\I5ZS1G7Y\dglxasset[1].asp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484784"/>
            <a:ext cx="2438400" cy="1952531"/>
          </a:xfrm>
          <a:prstGeom prst="rect">
            <a:avLst/>
          </a:prstGeom>
          <a:noFill/>
        </p:spPr>
      </p:pic>
      <p:sp>
        <p:nvSpPr>
          <p:cNvPr id="5" name="CasellaDiTesto 4"/>
          <p:cNvSpPr txBox="1"/>
          <p:nvPr/>
        </p:nvSpPr>
        <p:spPr>
          <a:xfrm>
            <a:off x="642910" y="1785926"/>
            <a:ext cx="314327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Luna </a:t>
            </a:r>
            <a:r>
              <a:rPr lang="it-IT" b="1" dirty="0" err="1" smtClean="0"/>
              <a:t>luna</a:t>
            </a:r>
            <a:endParaRPr lang="it-IT" b="1" dirty="0" smtClean="0"/>
          </a:p>
          <a:p>
            <a:r>
              <a:rPr lang="it-IT" dirty="0" smtClean="0"/>
              <a:t>Luna, </a:t>
            </a:r>
            <a:r>
              <a:rPr lang="it-IT" dirty="0" err="1" smtClean="0"/>
              <a:t>luna</a:t>
            </a:r>
            <a:r>
              <a:rPr lang="it-IT" dirty="0" smtClean="0"/>
              <a:t>, luna.</a:t>
            </a:r>
          </a:p>
          <a:p>
            <a:r>
              <a:rPr lang="it-IT" dirty="0" smtClean="0"/>
              <a:t>Di </a:t>
            </a:r>
            <a:r>
              <a:rPr lang="it-IT" dirty="0" err="1" smtClean="0"/>
              <a:t>lu</a:t>
            </a:r>
            <a:r>
              <a:rPr lang="it-IT" dirty="0" smtClean="0"/>
              <a:t> </a:t>
            </a:r>
            <a:r>
              <a:rPr lang="it-IT" dirty="0" err="1" smtClean="0"/>
              <a:t>celu</a:t>
            </a:r>
            <a:r>
              <a:rPr lang="it-IT" dirty="0" smtClean="0"/>
              <a:t> sì </a:t>
            </a:r>
            <a:r>
              <a:rPr lang="it-IT" dirty="0" err="1" smtClean="0"/>
              <a:t>patruna</a:t>
            </a:r>
            <a:r>
              <a:rPr lang="it-IT" dirty="0" smtClean="0"/>
              <a:t>,</a:t>
            </a:r>
          </a:p>
          <a:p>
            <a:r>
              <a:rPr lang="it-IT" dirty="0" smtClean="0"/>
              <a:t>Unni vai a tali </a:t>
            </a:r>
            <a:r>
              <a:rPr lang="it-IT" dirty="0" err="1" smtClean="0"/>
              <a:t>banni</a:t>
            </a:r>
            <a:endParaRPr lang="it-IT" dirty="0" smtClean="0"/>
          </a:p>
          <a:p>
            <a:r>
              <a:rPr lang="it-IT" dirty="0" smtClean="0"/>
              <a:t>Mi saluti San Giovanni.</a:t>
            </a:r>
          </a:p>
          <a:p>
            <a:r>
              <a:rPr lang="it-IT" dirty="0" smtClean="0"/>
              <a:t>San Giovanni a la marina</a:t>
            </a:r>
          </a:p>
          <a:p>
            <a:r>
              <a:rPr lang="it-IT" dirty="0" smtClean="0"/>
              <a:t>Mi saluti </a:t>
            </a:r>
            <a:r>
              <a:rPr lang="it-IT" dirty="0" err="1" smtClean="0"/>
              <a:t>Catirina</a:t>
            </a:r>
            <a:r>
              <a:rPr lang="it-IT" dirty="0" smtClean="0"/>
              <a:t>.</a:t>
            </a:r>
          </a:p>
          <a:p>
            <a:r>
              <a:rPr lang="it-IT" dirty="0" err="1" smtClean="0"/>
              <a:t>Catirina</a:t>
            </a:r>
            <a:r>
              <a:rPr lang="it-IT" dirty="0" smtClean="0"/>
              <a:t> </a:t>
            </a:r>
            <a:r>
              <a:rPr lang="it-IT" dirty="0" err="1" smtClean="0"/>
              <a:t>Catirina</a:t>
            </a:r>
            <a:r>
              <a:rPr lang="it-IT" dirty="0" smtClean="0"/>
              <a:t>, </a:t>
            </a:r>
          </a:p>
          <a:p>
            <a:r>
              <a:rPr lang="it-IT" dirty="0" err="1" smtClean="0"/>
              <a:t>Catirina</a:t>
            </a:r>
            <a:r>
              <a:rPr lang="it-IT" dirty="0" smtClean="0"/>
              <a:t> </a:t>
            </a:r>
            <a:r>
              <a:rPr lang="it-IT" dirty="0" err="1" smtClean="0"/>
              <a:t>Catirina</a:t>
            </a:r>
            <a:endParaRPr lang="it-IT" dirty="0" smtClean="0"/>
          </a:p>
          <a:p>
            <a:r>
              <a:rPr lang="it-IT" dirty="0" smtClean="0"/>
              <a:t>Cu t’à </a:t>
            </a:r>
            <a:r>
              <a:rPr lang="it-IT" dirty="0" err="1" smtClean="0"/>
              <a:t>desi</a:t>
            </a:r>
            <a:r>
              <a:rPr lang="it-IT" dirty="0" smtClean="0"/>
              <a:t> sta </a:t>
            </a:r>
            <a:r>
              <a:rPr lang="it-IT" dirty="0" err="1" smtClean="0"/>
              <a:t>Catirina</a:t>
            </a:r>
            <a:r>
              <a:rPr lang="it-IT" dirty="0" smtClean="0"/>
              <a:t>?</a:t>
            </a:r>
          </a:p>
          <a:p>
            <a:r>
              <a:rPr lang="it-IT" dirty="0" smtClean="0"/>
              <a:t>Mi la resi </a:t>
            </a:r>
            <a:r>
              <a:rPr lang="it-IT" dirty="0" err="1" smtClean="0"/>
              <a:t>lu</a:t>
            </a:r>
            <a:r>
              <a:rPr lang="it-IT" dirty="0" smtClean="0"/>
              <a:t> </a:t>
            </a:r>
            <a:r>
              <a:rPr lang="it-IT" dirty="0" err="1" smtClean="0"/>
              <a:t>Signuruzzu</a:t>
            </a:r>
            <a:endParaRPr lang="it-IT" dirty="0" smtClean="0"/>
          </a:p>
          <a:p>
            <a:r>
              <a:rPr lang="it-IT" dirty="0" smtClean="0"/>
              <a:t>La </a:t>
            </a:r>
            <a:r>
              <a:rPr lang="it-IT" dirty="0" err="1" smtClean="0"/>
              <a:t>Matri</a:t>
            </a:r>
            <a:r>
              <a:rPr lang="it-IT" dirty="0" smtClean="0"/>
              <a:t> di </a:t>
            </a:r>
            <a:r>
              <a:rPr lang="it-IT" dirty="0" err="1" smtClean="0"/>
              <a:t>Diu</a:t>
            </a:r>
            <a:r>
              <a:rPr lang="it-IT" dirty="0" smtClean="0"/>
              <a:t> e San </a:t>
            </a:r>
            <a:r>
              <a:rPr lang="it-IT" dirty="0" err="1" smtClean="0"/>
              <a:t>Giusippuzzu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4572000" y="3356992"/>
            <a:ext cx="385879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Chi?</a:t>
            </a:r>
          </a:p>
          <a:p>
            <a:r>
              <a:rPr lang="it-IT" dirty="0" smtClean="0"/>
              <a:t>Chi? Chicchirichì</a:t>
            </a:r>
          </a:p>
          <a:p>
            <a:r>
              <a:rPr lang="it-IT" dirty="0" err="1" smtClean="0"/>
              <a:t>Sutta</a:t>
            </a:r>
            <a:r>
              <a:rPr lang="it-IT" dirty="0" smtClean="0"/>
              <a:t> u </a:t>
            </a:r>
            <a:r>
              <a:rPr lang="it-IT" dirty="0" err="1" smtClean="0"/>
              <a:t>lettu</a:t>
            </a:r>
            <a:r>
              <a:rPr lang="it-IT" dirty="0" smtClean="0"/>
              <a:t> ci </a:t>
            </a:r>
            <a:r>
              <a:rPr lang="it-IT" dirty="0" err="1" smtClean="0"/>
              <a:t>nne</a:t>
            </a:r>
            <a:r>
              <a:rPr lang="it-IT" dirty="0" smtClean="0"/>
              <a:t> </a:t>
            </a:r>
            <a:r>
              <a:rPr lang="it-IT" dirty="0" err="1" smtClean="0"/>
              <a:t>trì</a:t>
            </a:r>
            <a:endParaRPr lang="it-IT" dirty="0" smtClean="0"/>
          </a:p>
          <a:p>
            <a:r>
              <a:rPr lang="it-IT" dirty="0" smtClean="0"/>
              <a:t>E cu </a:t>
            </a:r>
            <a:r>
              <a:rPr lang="it-IT" dirty="0" err="1" smtClean="0"/>
              <a:t>tia</a:t>
            </a:r>
            <a:r>
              <a:rPr lang="it-IT" dirty="0" smtClean="0"/>
              <a:t> </a:t>
            </a:r>
            <a:r>
              <a:rPr lang="it-IT" dirty="0" err="1" smtClean="0"/>
              <a:t>fannu</a:t>
            </a:r>
            <a:r>
              <a:rPr lang="it-IT" dirty="0" smtClean="0"/>
              <a:t> </a:t>
            </a:r>
            <a:r>
              <a:rPr lang="it-IT" dirty="0" err="1" smtClean="0"/>
              <a:t>quattru</a:t>
            </a:r>
            <a:endParaRPr lang="it-IT" dirty="0" smtClean="0"/>
          </a:p>
          <a:p>
            <a:r>
              <a:rPr lang="it-IT" dirty="0" smtClean="0"/>
              <a:t>Tu si u </a:t>
            </a:r>
            <a:r>
              <a:rPr lang="it-IT" dirty="0" err="1" smtClean="0"/>
              <a:t>sceccu</a:t>
            </a:r>
            <a:r>
              <a:rPr lang="it-IT" dirty="0" smtClean="0"/>
              <a:t> e </a:t>
            </a:r>
            <a:r>
              <a:rPr lang="it-IT" dirty="0" err="1" smtClean="0"/>
              <a:t>iu</a:t>
            </a:r>
            <a:r>
              <a:rPr lang="it-IT" dirty="0" smtClean="0"/>
              <a:t> ti </a:t>
            </a:r>
            <a:r>
              <a:rPr lang="it-IT" dirty="0" err="1" smtClean="0"/>
              <a:t>cacciu</a:t>
            </a:r>
            <a:endParaRPr lang="it-IT" dirty="0" smtClean="0"/>
          </a:p>
          <a:p>
            <a:r>
              <a:rPr lang="it-IT" dirty="0" smtClean="0"/>
              <a:t>E ti </a:t>
            </a:r>
            <a:r>
              <a:rPr lang="it-IT" dirty="0" err="1" smtClean="0"/>
              <a:t>cacciu</a:t>
            </a:r>
            <a:r>
              <a:rPr lang="it-IT" dirty="0" smtClean="0"/>
              <a:t> </a:t>
            </a:r>
            <a:r>
              <a:rPr lang="it-IT" dirty="0" err="1" smtClean="0"/>
              <a:t>cò</a:t>
            </a:r>
            <a:r>
              <a:rPr lang="it-IT" dirty="0" smtClean="0"/>
              <a:t> </a:t>
            </a:r>
            <a:r>
              <a:rPr lang="it-IT" dirty="0" err="1" smtClean="0"/>
              <a:t>vastuni</a:t>
            </a:r>
            <a:endParaRPr lang="it-IT" dirty="0" smtClean="0"/>
          </a:p>
          <a:p>
            <a:r>
              <a:rPr lang="it-IT" dirty="0" smtClean="0"/>
              <a:t>Tu si u </a:t>
            </a:r>
            <a:r>
              <a:rPr lang="it-IT" dirty="0" err="1" smtClean="0"/>
              <a:t>sceccu</a:t>
            </a:r>
            <a:r>
              <a:rPr lang="it-IT" dirty="0" smtClean="0"/>
              <a:t> e </a:t>
            </a:r>
            <a:r>
              <a:rPr lang="it-IT" dirty="0" err="1" smtClean="0"/>
              <a:t>iu</a:t>
            </a:r>
            <a:r>
              <a:rPr lang="it-IT" dirty="0" smtClean="0"/>
              <a:t> u </a:t>
            </a:r>
            <a:r>
              <a:rPr lang="it-IT" dirty="0" err="1" smtClean="0"/>
              <a:t>patruni</a:t>
            </a:r>
            <a:r>
              <a:rPr lang="it-IT" dirty="0" smtClean="0"/>
              <a:t> 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nival">
  <a:themeElements>
    <a:clrScheme name="Carnival">
      <a:dk1>
        <a:sysClr val="windowText" lastClr="000000"/>
      </a:dk1>
      <a:lt1>
        <a:sysClr val="window" lastClr="FFFFFF"/>
      </a:lt1>
      <a:dk2>
        <a:srgbClr val="2A2D6C"/>
      </a:dk2>
      <a:lt2>
        <a:srgbClr val="FCED90"/>
      </a:lt2>
      <a:accent1>
        <a:srgbClr val="E0B602"/>
      </a:accent1>
      <a:accent2>
        <a:srgbClr val="C77D00"/>
      </a:accent2>
      <a:accent3>
        <a:srgbClr val="C43D1F"/>
      </a:accent3>
      <a:accent4>
        <a:srgbClr val="B42469"/>
      </a:accent4>
      <a:accent5>
        <a:srgbClr val="7B309B"/>
      </a:accent5>
      <a:accent6>
        <a:srgbClr val="4560AD"/>
      </a:accent6>
      <a:hlink>
        <a:srgbClr val="118FBF"/>
      </a:hlink>
      <a:folHlink>
        <a:srgbClr val="0CA15F"/>
      </a:folHlink>
    </a:clrScheme>
    <a:fontScheme name="Carnival">
      <a:majorFont>
        <a:latin typeface="Bodoni MT"/>
        <a:ea typeface=""/>
        <a:cs typeface=""/>
        <a:font script="Cyrl" typeface="Times New Roman"/>
        <a:font script="Grek" typeface="Times New Roman"/>
        <a:font script="Jpan" typeface="HG明朝E"/>
        <a:font script="Hang" typeface="HY목각파임B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Verdana"/>
        <a:ea typeface=""/>
        <a:cs typeface=""/>
        <a:font script="Jpan" typeface="ＭＳ Ｐゴシック"/>
        <a:font script="Hang" typeface="맑은 고딕"/>
        <a:font script="Hans" typeface="华文楷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arnival">
      <a: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tint val="75000"/>
                <a:satMod val="170000"/>
              </a:schemeClr>
            </a:gs>
            <a:gs pos="37000">
              <a:schemeClr val="phClr">
                <a:tint val="50000"/>
                <a:satMod val="180000"/>
              </a:schemeClr>
            </a:gs>
            <a:gs pos="50000">
              <a:schemeClr val="phClr">
                <a:tint val="46000"/>
                <a:satMod val="180000"/>
              </a:schemeClr>
            </a:gs>
            <a:gs pos="64000">
              <a:schemeClr val="phClr">
                <a:tint val="50000"/>
                <a:satMod val="180000"/>
              </a:schemeClr>
            </a:gs>
            <a:gs pos="100000">
              <a:schemeClr val="phClr">
                <a:tint val="75000"/>
                <a:satMod val="17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35000"/>
                <a:satMod val="190000"/>
              </a:schemeClr>
            </a:gs>
            <a:gs pos="30000">
              <a:schemeClr val="phClr">
                <a:shade val="64000"/>
                <a:satMod val="165000"/>
              </a:schemeClr>
            </a:gs>
            <a:gs pos="46000">
              <a:schemeClr val="phClr">
                <a:shade val="74000"/>
                <a:satMod val="165000"/>
              </a:schemeClr>
            </a:gs>
            <a:gs pos="56000">
              <a:schemeClr val="phClr">
                <a:shade val="74000"/>
                <a:satMod val="165000"/>
              </a:schemeClr>
            </a:gs>
            <a:gs pos="70000">
              <a:schemeClr val="phClr">
                <a:shade val="64000"/>
                <a:satMod val="165000"/>
              </a:schemeClr>
            </a:gs>
            <a:gs pos="100000">
              <a:schemeClr val="phClr">
                <a:shade val="35000"/>
                <a:satMod val="190000"/>
              </a:schemeClr>
            </a:gs>
          </a:gsLst>
          <a:lin ang="5400000" scaled="0"/>
        </a:gradFill>
      </a:fillStyleLst>
      <a:lnStyleLst>
        <a:ln w="5000">
          <a:solidFill>
            <a:schemeClr val="phClr"/>
          </a:solidFill>
          <a:prstDash val="solid"/>
        </a:ln>
        <a:ln w="12700">
          <a:solidFill>
            <a:schemeClr val="phClr"/>
          </a:solidFill>
          <a:prstDash val="solid"/>
        </a:ln>
        <a:ln w="28100">
          <a:solidFill>
            <a:schemeClr val="phClr"/>
          </a:solidFill>
          <a:prstDash val="solid"/>
        </a:ln>
      </a:lnStyleLst>
      <a:effectStyleLst>
        <a:effectStyle>
          <a:effectLst>
            <a:outerShdw blurRad="39000" dist="25400" dir="5400000">
              <a:srgbClr val="1A0000">
                <a:alpha val="35000"/>
              </a:srgbClr>
            </a:outerShdw>
          </a:effectLst>
        </a:effectStyle>
        <a:effectStyle>
          <a:effectLst>
            <a:outerShdw blurRad="39000" dist="25000" dir="5400000">
              <a:srgbClr val="1A0000">
                <a:alpha val="40000"/>
              </a:srgbClr>
            </a:outerShdw>
          </a:effectLst>
        </a:effectStyle>
        <a:effectStyle>
          <a:effectLst>
            <a:outerShdw blurRad="39000" dist="25000" dir="540000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contrasting" dir="tr">
              <a:rot lat="0" lon="0" rev="7000000"/>
            </a:lightRig>
          </a:scene3d>
          <a:sp3d prstMaterial="powder">
            <a:bevelT w="110000" h="50000"/>
          </a:sp3d>
        </a:effectStyle>
      </a:effectStyleLst>
      <a:bgFillStyleLst>
        <a:solidFill>
          <a:schemeClr val="phClr">
            <a:tint val="100000"/>
          </a:schemeClr>
        </a:solidFill>
        <a:gradFill rotWithShape="1">
          <a:gsLst>
            <a:gs pos="0">
              <a:schemeClr val="phClr">
                <a:shade val="68000"/>
                <a:satMod val="150000"/>
              </a:schemeClr>
            </a:gs>
            <a:gs pos="40000">
              <a:schemeClr val="phClr">
                <a:tint val="90000"/>
                <a:satMod val="220000"/>
              </a:schemeClr>
            </a:gs>
            <a:gs pos="50000">
              <a:schemeClr val="phClr">
                <a:tint val="86500"/>
                <a:satMod val="255000"/>
              </a:schemeClr>
            </a:gs>
            <a:gs pos="53000">
              <a:schemeClr val="phClr">
                <a:tint val="86500"/>
                <a:satMod val="255000"/>
              </a:schemeClr>
            </a:gs>
            <a:gs pos="62000">
              <a:schemeClr val="phClr">
                <a:tint val="90000"/>
                <a:satMod val="220000"/>
              </a:schemeClr>
            </a:gs>
            <a:gs pos="100000">
              <a:schemeClr val="phClr">
                <a:shade val="68000"/>
                <a:satMod val="15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190000"/>
              </a:schemeClr>
              <a:schemeClr val="phClr">
                <a:shade val="78000"/>
                <a:satMod val="18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Carnival</Template>
  <TotalTime>387</TotalTime>
  <Words>592</Words>
  <Application>Microsoft Office PowerPoint</Application>
  <PresentationFormat>Presentazione su schermo (4:3)</PresentationFormat>
  <Paragraphs>135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1" baseType="lpstr">
      <vt:lpstr>Carnival</vt:lpstr>
      <vt:lpstr>Gli alunni e i genitori del IV Circolo Didattico di Gela  plesso Albani Roccella       Via Fuentes    </vt:lpstr>
      <vt:lpstr>Diapositiva 2</vt:lpstr>
      <vt:lpstr>Gruppo di progetto</vt:lpstr>
      <vt:lpstr>             </vt:lpstr>
      <vt:lpstr>Diapositiva 5</vt:lpstr>
      <vt:lpstr>Grandi autori </vt:lpstr>
      <vt:lpstr>Diapositiva 7</vt:lpstr>
      <vt:lpstr>Proverbi </vt:lpstr>
      <vt:lpstr>Filastrocche </vt:lpstr>
      <vt:lpstr>Conte </vt:lpstr>
      <vt:lpstr>Diapositiva 11</vt:lpstr>
      <vt:lpstr>Canti popolari </vt:lpstr>
      <vt:lpstr>Diapositiva 13</vt:lpstr>
      <vt:lpstr>Piccolo zibaldone </vt:lpstr>
      <vt:lpstr>Folklore </vt:lpstr>
      <vt:lpstr>Diapositiva 16</vt:lpstr>
      <vt:lpstr>Prepariamoci al teatro…</vt:lpstr>
      <vt:lpstr>Diapositiva 18</vt:lpstr>
      <vt:lpstr>Scuola serale </vt:lpstr>
      <vt:lpstr>A Gela (dialetto gelese)</vt:lpstr>
    </vt:vector>
  </TitlesOfParts>
  <Company>siragusa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Direzione Didattica IV Circolo – Gela </dc:title>
  <dc:creator>casa</dc:creator>
  <cp:lastModifiedBy>casa</cp:lastModifiedBy>
  <cp:revision>44</cp:revision>
  <dcterms:created xsi:type="dcterms:W3CDTF">2010-06-06T13:27:12Z</dcterms:created>
  <dcterms:modified xsi:type="dcterms:W3CDTF">2010-06-27T16:31:35Z</dcterms:modified>
</cp:coreProperties>
</file>